
<file path=[Content_Types].xml><?xml version="1.0" encoding="utf-8"?>
<Types xmlns="http://schemas.openxmlformats.org/package/2006/content-types">
  <Default Extension="png" ContentType="image/png"/>
  <Default Extension="wmf" ContentType="image/x-wmf"/>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45"/>
  </p:notesMasterIdLst>
  <p:handoutMasterIdLst>
    <p:handoutMasterId r:id="rId46"/>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74333" autoAdjust="0"/>
  </p:normalViewPr>
  <p:slideViewPr>
    <p:cSldViewPr>
      <p:cViewPr varScale="1">
        <p:scale>
          <a:sx n="58" d="100"/>
          <a:sy n="58" d="100"/>
        </p:scale>
        <p:origin x="1776" y="60"/>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106"/>
    </p:cViewPr>
  </p:sorterViewPr>
  <p:notesViewPr>
    <p:cSldViewPr>
      <p:cViewPr varScale="1">
        <p:scale>
          <a:sx n="87" d="100"/>
          <a:sy n="87" d="100"/>
        </p:scale>
        <p:origin x="-3696" y="-7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1/24/2018</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0</a:t>
            </a:fld>
            <a:endParaRPr lang="en-US" dirty="0"/>
          </a:p>
        </p:txBody>
      </p:sp>
    </p:spTree>
    <p:extLst>
      <p:ext uri="{BB962C8B-B14F-4D97-AF65-F5344CB8AC3E}">
        <p14:creationId xmlns:p14="http://schemas.microsoft.com/office/powerpoint/2010/main" val="13878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132722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extLst>
      <p:ext uri="{BB962C8B-B14F-4D97-AF65-F5344CB8AC3E}">
        <p14:creationId xmlns:p14="http://schemas.microsoft.com/office/powerpoint/2010/main" val="13347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extLst>
      <p:ext uri="{BB962C8B-B14F-4D97-AF65-F5344CB8AC3E}">
        <p14:creationId xmlns:p14="http://schemas.microsoft.com/office/powerpoint/2010/main" val="1889060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extLst>
      <p:ext uri="{BB962C8B-B14F-4D97-AF65-F5344CB8AC3E}">
        <p14:creationId xmlns:p14="http://schemas.microsoft.com/office/powerpoint/2010/main" val="3992972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extLst>
      <p:ext uri="{BB962C8B-B14F-4D97-AF65-F5344CB8AC3E}">
        <p14:creationId xmlns:p14="http://schemas.microsoft.com/office/powerpoint/2010/main" val="2406263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1535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39822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extLst>
      <p:ext uri="{BB962C8B-B14F-4D97-AF65-F5344CB8AC3E}">
        <p14:creationId xmlns:p14="http://schemas.microsoft.com/office/powerpoint/2010/main" val="4085751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extLst>
      <p:ext uri="{BB962C8B-B14F-4D97-AF65-F5344CB8AC3E}">
        <p14:creationId xmlns:p14="http://schemas.microsoft.com/office/powerpoint/2010/main" val="232142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323845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1492048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extLst>
      <p:ext uri="{BB962C8B-B14F-4D97-AF65-F5344CB8AC3E}">
        <p14:creationId xmlns:p14="http://schemas.microsoft.com/office/powerpoint/2010/main" val="366838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extLst>
      <p:ext uri="{BB962C8B-B14F-4D97-AF65-F5344CB8AC3E}">
        <p14:creationId xmlns:p14="http://schemas.microsoft.com/office/powerpoint/2010/main" val="380460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3077273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2286705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70500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Effects</a:t>
            </a:r>
            <a:r>
              <a:rPr lang="en-US" baseline="0" dirty="0" smtClean="0">
                <a:latin typeface="Arial" pitchFamily="34" charset="0"/>
                <a:ea typeface="ＭＳ Ｐゴシック" pitchFamily="34" charset="-128"/>
              </a:rPr>
              <a:t> of moderation, scattering etc. Graph shows flux as a function of distance out to 1200 m for the energy bins indicated at left.</a:t>
            </a:r>
            <a:endParaRPr lang="en-US" dirty="0" smtClean="0">
              <a:latin typeface="Arial" pitchFamily="34" charset="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24</a:t>
            </a:fld>
            <a:endParaRPr lang="en-US"/>
          </a:p>
        </p:txBody>
      </p:sp>
    </p:spTree>
    <p:extLst>
      <p:ext uri="{BB962C8B-B14F-4D97-AF65-F5344CB8AC3E}">
        <p14:creationId xmlns:p14="http://schemas.microsoft.com/office/powerpoint/2010/main" val="4139346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Neutron arrival time</a:t>
            </a:r>
            <a:r>
              <a:rPr lang="en-US" baseline="0" dirty="0" smtClean="0">
                <a:latin typeface="Arial" pitchFamily="34" charset="0"/>
                <a:ea typeface="ＭＳ Ｐゴシック" pitchFamily="34" charset="-128"/>
              </a:rPr>
              <a:t> at detector as a function of distance for the energy bins at left. Note low energy neutrons arriving at tens of </a:t>
            </a:r>
            <a:r>
              <a:rPr lang="en-US" baseline="0" dirty="0" err="1" smtClean="0">
                <a:latin typeface="Arial" pitchFamily="34" charset="0"/>
                <a:ea typeface="ＭＳ Ｐゴシック" pitchFamily="34" charset="-128"/>
              </a:rPr>
              <a:t>ms.</a:t>
            </a:r>
            <a:endParaRPr lang="en-US" dirty="0" smtClean="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25</a:t>
            </a:fld>
            <a:endParaRPr lang="en-US"/>
          </a:p>
        </p:txBody>
      </p:sp>
    </p:spTree>
    <p:extLst>
      <p:ext uri="{BB962C8B-B14F-4D97-AF65-F5344CB8AC3E}">
        <p14:creationId xmlns:p14="http://schemas.microsoft.com/office/powerpoint/2010/main" val="80390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Note that spallation neutrons are produced in most</a:t>
            </a:r>
            <a:r>
              <a:rPr lang="en-US" baseline="0" dirty="0" smtClean="0">
                <a:latin typeface="Arial" pitchFamily="34" charset="0"/>
                <a:ea typeface="ＭＳ Ｐゴシック" pitchFamily="34" charset="-128"/>
              </a:rPr>
              <a:t> materials, but in U the yield is high, and effect is magnified and delayed by induced fission.</a:t>
            </a:r>
          </a:p>
          <a:p>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26</a:t>
            </a:fld>
            <a:endParaRPr lang="en-US"/>
          </a:p>
        </p:txBody>
      </p:sp>
    </p:spTree>
    <p:extLst>
      <p:ext uri="{BB962C8B-B14F-4D97-AF65-F5344CB8AC3E}">
        <p14:creationId xmlns:p14="http://schemas.microsoft.com/office/powerpoint/2010/main" val="9146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t>Upper figure is a frequency</a:t>
            </a:r>
            <a:r>
              <a:rPr lang="en-US" baseline="0" dirty="0" smtClean="0"/>
              <a:t> plot showing the total population of neutrons (all energies) at various times (1 ns up to tenths of a second). Lower figure shows how various energy neutrons are distributed in time. Where fission occurs, the characteristics of these plots will be different.</a:t>
            </a: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27</a:t>
            </a:fld>
            <a:endParaRPr lang="en-US"/>
          </a:p>
        </p:txBody>
      </p:sp>
    </p:spTree>
    <p:extLst>
      <p:ext uri="{BB962C8B-B14F-4D97-AF65-F5344CB8AC3E}">
        <p14:creationId xmlns:p14="http://schemas.microsoft.com/office/powerpoint/2010/main" val="1833020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140920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t>One of the most extensively tested systems using a deuteron</a:t>
            </a:r>
            <a:r>
              <a:rPr lang="en-US" baseline="0" dirty="0" smtClean="0"/>
              <a:t> RFQ accelerator to produce neutrons in a D2 gas target. Detectors are large arrays of plastic scintillator.</a:t>
            </a: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a:t>
            </a:fld>
            <a:endParaRPr lang="en-US"/>
          </a:p>
        </p:txBody>
      </p:sp>
    </p:spTree>
    <p:extLst>
      <p:ext uri="{BB962C8B-B14F-4D97-AF65-F5344CB8AC3E}">
        <p14:creationId xmlns:p14="http://schemas.microsoft.com/office/powerpoint/2010/main" val="3238041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3410093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3102980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Note enhancement</a:t>
            </a:r>
            <a:r>
              <a:rPr lang="en-US" baseline="0" dirty="0" smtClean="0">
                <a:latin typeface="Arial" pitchFamily="34" charset="0"/>
                <a:ea typeface="ＭＳ Ｐゴシック" pitchFamily="34" charset="-128"/>
              </a:rPr>
              <a:t> of gamma production from U.</a:t>
            </a:r>
            <a:endParaRPr lang="en-US" dirty="0" smtClean="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31</a:t>
            </a:fld>
            <a:endParaRPr lang="en-US"/>
          </a:p>
        </p:txBody>
      </p:sp>
    </p:spTree>
    <p:extLst>
      <p:ext uri="{BB962C8B-B14F-4D97-AF65-F5344CB8AC3E}">
        <p14:creationId xmlns:p14="http://schemas.microsoft.com/office/powerpoint/2010/main" val="3349592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points:  delayed</a:t>
            </a:r>
            <a:r>
              <a:rPr lang="en-US" baseline="0" dirty="0" smtClean="0"/>
              <a:t> gamma intensity below that of neutrons, but penetration may be decided in actual cargo situation</a:t>
            </a:r>
          </a:p>
          <a:p>
            <a:r>
              <a:rPr lang="en-US" baseline="0" dirty="0" smtClean="0"/>
              <a:t>Low-cost, large plastic detectors can be used</a:t>
            </a: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32</a:t>
            </a:fld>
            <a:endParaRPr lang="en-US"/>
          </a:p>
        </p:txBody>
      </p:sp>
    </p:spTree>
    <p:extLst>
      <p:ext uri="{BB962C8B-B14F-4D97-AF65-F5344CB8AC3E}">
        <p14:creationId xmlns:p14="http://schemas.microsoft.com/office/powerpoint/2010/main" val="3941624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Note that the nitrogen lines are for neutron energies &gt; 10</a:t>
            </a:r>
            <a:r>
              <a:rPr lang="en-US" baseline="0" dirty="0" smtClean="0">
                <a:latin typeface="Arial" pitchFamily="34" charset="0"/>
                <a:ea typeface="ＭＳ Ｐゴシック" pitchFamily="34" charset="-128"/>
              </a:rPr>
              <a:t> MeV so this is an argument for </a:t>
            </a:r>
            <a:r>
              <a:rPr lang="en-US" i="1" baseline="0" dirty="0" smtClean="0">
                <a:latin typeface="Arial" pitchFamily="34" charset="0"/>
                <a:ea typeface="ＭＳ Ｐゴシック" pitchFamily="34" charset="-128"/>
              </a:rPr>
              <a:t>not</a:t>
            </a:r>
            <a:r>
              <a:rPr lang="en-US" baseline="0" dirty="0" smtClean="0">
                <a:latin typeface="Arial" pitchFamily="34" charset="0"/>
                <a:ea typeface="ＭＳ Ｐゴシック" pitchFamily="34" charset="-128"/>
              </a:rPr>
              <a:t> using a 14 MeV DT generator.  The lines are full energy and single and double escape peaks.</a:t>
            </a:r>
            <a:endParaRPr lang="en-US" dirty="0" smtClean="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33</a:t>
            </a:fld>
            <a:endParaRPr lang="en-US"/>
          </a:p>
        </p:txBody>
      </p:sp>
    </p:spTree>
    <p:extLst>
      <p:ext uri="{BB962C8B-B14F-4D97-AF65-F5344CB8AC3E}">
        <p14:creationId xmlns:p14="http://schemas.microsoft.com/office/powerpoint/2010/main" val="123079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27565">
              <a:spcBef>
                <a:spcPct val="30000"/>
              </a:spcBef>
              <a:spcAft>
                <a:spcPct val="0"/>
              </a:spcAft>
              <a:buSzTx/>
              <a:buNone/>
              <a:defRPr/>
            </a:pPr>
            <a:r>
              <a:rPr lang="en-US" dirty="0" smtClean="0">
                <a:latin typeface="Arial" pitchFamily="34" charset="0"/>
                <a:ea typeface="ＭＳ Ｐゴシック" pitchFamily="34" charset="-128"/>
              </a:rPr>
              <a:t>Foreground = with U, Background = without U</a:t>
            </a: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34</a:t>
            </a:fld>
            <a:endParaRPr lang="en-US"/>
          </a:p>
        </p:txBody>
      </p:sp>
    </p:spTree>
    <p:extLst>
      <p:ext uri="{BB962C8B-B14F-4D97-AF65-F5344CB8AC3E}">
        <p14:creationId xmlns:p14="http://schemas.microsoft.com/office/powerpoint/2010/main" val="2093004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extLst>
      <p:ext uri="{BB962C8B-B14F-4D97-AF65-F5344CB8AC3E}">
        <p14:creationId xmlns:p14="http://schemas.microsoft.com/office/powerpoint/2010/main" val="4106659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extLst>
      <p:ext uri="{BB962C8B-B14F-4D97-AF65-F5344CB8AC3E}">
        <p14:creationId xmlns:p14="http://schemas.microsoft.com/office/powerpoint/2010/main" val="1885392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303904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251201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extLst>
      <p:ext uri="{BB962C8B-B14F-4D97-AF65-F5344CB8AC3E}">
        <p14:creationId xmlns:p14="http://schemas.microsoft.com/office/powerpoint/2010/main" val="3566064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4181793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3735962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2501482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202318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extLst>
      <p:ext uri="{BB962C8B-B14F-4D97-AF65-F5344CB8AC3E}">
        <p14:creationId xmlns:p14="http://schemas.microsoft.com/office/powerpoint/2010/main" val="2782324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extLst>
      <p:ext uri="{BB962C8B-B14F-4D97-AF65-F5344CB8AC3E}">
        <p14:creationId xmlns:p14="http://schemas.microsoft.com/office/powerpoint/2010/main" val="28869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extLst>
      <p:ext uri="{BB962C8B-B14F-4D97-AF65-F5344CB8AC3E}">
        <p14:creationId xmlns:p14="http://schemas.microsoft.com/office/powerpoint/2010/main" val="1808840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77779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4757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wmf"/><Relationship Id="rId4" Type="http://schemas.openxmlformats.org/officeDocument/2006/relationships/oleObject" Target="../embeddings/Microsoft_Word_97_-_2003_Document1.doc"/></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6.emf"/><Relationship Id="rId4" Type="http://schemas.openxmlformats.org/officeDocument/2006/relationships/oleObject" Target="../embeddings/Microsoft_Excel_97-2003_Worksheet2.xls"/></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cdsweb.cern.ch/record/134573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www.ndt.net/article/ecndt02/96/96.htm" TargetMode="External"/><Relationship Id="rId4" Type="http://schemas.openxmlformats.org/officeDocument/2006/relationships/hyperlink" Target="http://www.nuctech.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passportsystems.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inpp.ohiou.edu/~SNP2008/talks/Johnson_M.pp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of photons and protons in air</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0</a:t>
            </a:fld>
            <a:endParaRPr lang="en-US"/>
          </a:p>
        </p:txBody>
      </p:sp>
      <p:sp>
        <p:nvSpPr>
          <p:cNvPr id="5" name="Rectangle 4"/>
          <p:cNvSpPr/>
          <p:nvPr/>
        </p:nvSpPr>
        <p:spPr>
          <a:xfrm>
            <a:off x="1295400" y="5867400"/>
            <a:ext cx="6477000" cy="369332"/>
          </a:xfrm>
          <a:prstGeom prst="rect">
            <a:avLst/>
          </a:prstGeom>
        </p:spPr>
        <p:txBody>
          <a:bodyPr wrap="square">
            <a:spAutoFit/>
          </a:bodyPr>
          <a:lstStyle/>
          <a:p>
            <a:pPr algn="ctr">
              <a:buFontTx/>
              <a:buNone/>
            </a:pPr>
            <a:r>
              <a:rPr lang="en-US" sz="1800" b="1" dirty="0">
                <a:latin typeface="Arial"/>
                <a:cs typeface="Arial"/>
              </a:rPr>
              <a:t>Photons attenuate exponentially, protons do not</a:t>
            </a:r>
          </a:p>
        </p:txBody>
      </p:sp>
      <p:pic>
        <p:nvPicPr>
          <p:cNvPr id="6" name="Picture 5"/>
          <p:cNvPicPr>
            <a:picLocks noChangeAspect="1" noChangeArrowheads="1"/>
          </p:cNvPicPr>
          <p:nvPr/>
        </p:nvPicPr>
        <p:blipFill>
          <a:blip r:embed="rId3" cstate="print"/>
          <a:srcRect/>
          <a:stretch>
            <a:fillRect/>
          </a:stretch>
        </p:blipFill>
        <p:spPr bwMode="auto">
          <a:xfrm>
            <a:off x="341313" y="1576388"/>
            <a:ext cx="4117975" cy="3803650"/>
          </a:xfrm>
          <a:prstGeom prst="rect">
            <a:avLst/>
          </a:prstGeom>
          <a:noFill/>
          <a:ln w="9525" algn="ctr">
            <a:noFill/>
            <a:miter lim="800000"/>
            <a:headEnd/>
            <a:tailEnd/>
          </a:ln>
          <a:effectLst/>
        </p:spPr>
      </p:pic>
      <p:pic>
        <p:nvPicPr>
          <p:cNvPr id="7" name="Picture 5"/>
          <p:cNvPicPr>
            <a:picLocks noChangeAspect="1" noChangeArrowheads="1"/>
          </p:cNvPicPr>
          <p:nvPr/>
        </p:nvPicPr>
        <p:blipFill>
          <a:blip r:embed="rId4" cstate="print"/>
          <a:srcRect/>
          <a:stretch>
            <a:fillRect/>
          </a:stretch>
        </p:blipFill>
        <p:spPr bwMode="auto">
          <a:xfrm>
            <a:off x="4521200" y="1493838"/>
            <a:ext cx="4622800" cy="4208462"/>
          </a:xfrm>
          <a:prstGeom prst="rect">
            <a:avLst/>
          </a:prstGeom>
          <a:noFill/>
          <a:ln w="9525">
            <a:noFill/>
            <a:miter lim="800000"/>
            <a:headEnd/>
            <a:tailEnd/>
          </a:ln>
        </p:spPr>
      </p:pic>
      <p:sp>
        <p:nvSpPr>
          <p:cNvPr id="8" name="Text Box 7"/>
          <p:cNvSpPr txBox="1">
            <a:spLocks noChangeArrowheads="1"/>
          </p:cNvSpPr>
          <p:nvPr/>
        </p:nvSpPr>
        <p:spPr bwMode="auto">
          <a:xfrm>
            <a:off x="2625725" y="3165475"/>
            <a:ext cx="1107883" cy="369332"/>
          </a:xfrm>
          <a:prstGeom prst="rect">
            <a:avLst/>
          </a:prstGeom>
          <a:noFill/>
          <a:ln w="9525" algn="ctr">
            <a:noFill/>
            <a:miter lim="800000"/>
            <a:headEnd/>
            <a:tailEnd/>
          </a:ln>
          <a:effectLst/>
        </p:spPr>
        <p:txBody>
          <a:bodyPr wrap="none">
            <a:spAutoFit/>
          </a:bodyPr>
          <a:lstStyle/>
          <a:p>
            <a:pPr>
              <a:buFontTx/>
              <a:buNone/>
            </a:pPr>
            <a:r>
              <a:rPr lang="en-US" sz="1800" b="1" dirty="0">
                <a:latin typeface="Arial"/>
                <a:cs typeface="Arial"/>
              </a:rPr>
              <a:t>Photons</a:t>
            </a:r>
          </a:p>
        </p:txBody>
      </p:sp>
      <p:sp>
        <p:nvSpPr>
          <p:cNvPr id="9" name="Text Box 8"/>
          <p:cNvSpPr txBox="1">
            <a:spLocks noChangeArrowheads="1"/>
          </p:cNvSpPr>
          <p:nvPr/>
        </p:nvSpPr>
        <p:spPr bwMode="auto">
          <a:xfrm>
            <a:off x="7527925" y="3267075"/>
            <a:ext cx="1056712" cy="369332"/>
          </a:xfrm>
          <a:prstGeom prst="rect">
            <a:avLst/>
          </a:prstGeom>
          <a:noFill/>
          <a:ln w="9525" algn="ctr">
            <a:noFill/>
            <a:miter lim="800000"/>
            <a:headEnd/>
            <a:tailEnd/>
          </a:ln>
          <a:effectLst/>
        </p:spPr>
        <p:txBody>
          <a:bodyPr wrap="none">
            <a:spAutoFit/>
          </a:bodyPr>
          <a:lstStyle/>
          <a:p>
            <a:pPr>
              <a:buFontTx/>
              <a:buNone/>
            </a:pPr>
            <a:r>
              <a:rPr lang="en-US" sz="1800" b="1" dirty="0">
                <a:latin typeface="Arial"/>
                <a:cs typeface="Arial"/>
              </a:rPr>
              <a:t>Protons</a:t>
            </a:r>
          </a:p>
        </p:txBody>
      </p:sp>
    </p:spTree>
    <p:extLst>
      <p:ext uri="{BB962C8B-B14F-4D97-AF65-F5344CB8AC3E}">
        <p14:creationId xmlns:p14="http://schemas.microsoft.com/office/powerpoint/2010/main" val="199432195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 neutron generators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9</a:t>
            </a:fld>
            <a:endParaRPr lang="en-US"/>
          </a:p>
        </p:txBody>
      </p:sp>
      <p:sp>
        <p:nvSpPr>
          <p:cNvPr id="5" name="Rectangle 4"/>
          <p:cNvSpPr/>
          <p:nvPr/>
        </p:nvSpPr>
        <p:spPr>
          <a:xfrm>
            <a:off x="152400" y="1295400"/>
            <a:ext cx="8839200" cy="1200329"/>
          </a:xfrm>
          <a:prstGeom prst="rect">
            <a:avLst/>
          </a:prstGeom>
        </p:spPr>
        <p:txBody>
          <a:bodyPr wrap="square">
            <a:spAutoFit/>
          </a:bodyPr>
          <a:lstStyle/>
          <a:p>
            <a:r>
              <a:rPr lang="da-DK" sz="1800" b="1" dirty="0">
                <a:latin typeface="Arial"/>
                <a:cs typeface="Arial"/>
              </a:rPr>
              <a:t>Y. Wu, et al. Rev. </a:t>
            </a:r>
            <a:r>
              <a:rPr lang="da-DK" sz="1800" b="1" dirty="0" err="1">
                <a:latin typeface="Arial"/>
                <a:cs typeface="Arial"/>
              </a:rPr>
              <a:t>Sci</a:t>
            </a:r>
            <a:r>
              <a:rPr lang="da-DK" sz="1800" b="1" dirty="0">
                <a:latin typeface="Arial"/>
                <a:cs typeface="Arial"/>
              </a:rPr>
              <a:t>. </a:t>
            </a:r>
            <a:r>
              <a:rPr lang="da-DK" sz="1800" b="1" dirty="0" err="1">
                <a:latin typeface="Arial"/>
                <a:cs typeface="Arial"/>
              </a:rPr>
              <a:t>Instrum</a:t>
            </a:r>
            <a:r>
              <a:rPr lang="da-DK" sz="1800" b="1" dirty="0">
                <a:latin typeface="Arial"/>
                <a:cs typeface="Arial"/>
              </a:rPr>
              <a:t>. 81, 02B908 (2010</a:t>
            </a:r>
            <a:r>
              <a:rPr lang="da-DK" sz="1800" b="1" dirty="0" smtClean="0">
                <a:latin typeface="Arial"/>
                <a:cs typeface="Arial"/>
              </a:rPr>
              <a:t>)</a:t>
            </a:r>
          </a:p>
          <a:p>
            <a:r>
              <a:rPr lang="en-US" sz="1800" b="1" dirty="0">
                <a:latin typeface="Arial"/>
                <a:cs typeface="Arial"/>
              </a:rPr>
              <a:t>2x10</a:t>
            </a:r>
            <a:r>
              <a:rPr lang="en-US" sz="1800" b="1" baseline="30000" dirty="0">
                <a:latin typeface="Arial"/>
                <a:cs typeface="Arial"/>
              </a:rPr>
              <a:t>5</a:t>
            </a:r>
            <a:r>
              <a:rPr lang="en-US" sz="1800" b="1" dirty="0">
                <a:latin typeface="Arial"/>
                <a:cs typeface="Arial"/>
              </a:rPr>
              <a:t> n/s (DD) with RF power of 150 W, an acceleration voltage of 75 kV, and an acceleration column pressure of 4.5 </a:t>
            </a:r>
            <a:r>
              <a:rPr lang="en-US" sz="1800" b="1" dirty="0" err="1">
                <a:latin typeface="Arial"/>
                <a:cs typeface="Arial"/>
              </a:rPr>
              <a:t>mtorr</a:t>
            </a:r>
            <a:endParaRPr lang="en-US" sz="1800" b="1" dirty="0">
              <a:latin typeface="Arial"/>
              <a:cs typeface="Arial"/>
            </a:endParaRPr>
          </a:p>
          <a:p>
            <a:r>
              <a:rPr lang="en-US" sz="1800" b="1" dirty="0">
                <a:latin typeface="Arial"/>
                <a:cs typeface="Arial"/>
              </a:rPr>
              <a:t> - expect 100x yield with DT</a:t>
            </a:r>
            <a:r>
              <a:rPr lang="da-DK" sz="1800" b="1" dirty="0" smtClean="0">
                <a:latin typeface="Arial"/>
                <a:cs typeface="Arial"/>
              </a:rPr>
              <a:t> </a:t>
            </a:r>
            <a:endParaRPr lang="en-US" sz="1800" b="1" dirty="0">
              <a:latin typeface="Arial"/>
              <a:cs typeface="Arial"/>
            </a:endParaRPr>
          </a:p>
        </p:txBody>
      </p:sp>
      <p:pic>
        <p:nvPicPr>
          <p:cNvPr id="3" name="Picture 2"/>
          <p:cNvPicPr>
            <a:picLocks noChangeAspect="1"/>
          </p:cNvPicPr>
          <p:nvPr/>
        </p:nvPicPr>
        <p:blipFill>
          <a:blip r:embed="rId3" cstate="print"/>
          <a:stretch>
            <a:fillRect/>
          </a:stretch>
        </p:blipFill>
        <p:spPr>
          <a:xfrm>
            <a:off x="2167677" y="2362200"/>
            <a:ext cx="4766523" cy="3895483"/>
          </a:xfrm>
          <a:prstGeom prst="rect">
            <a:avLst/>
          </a:prstGeom>
        </p:spPr>
      </p:pic>
    </p:spTree>
    <p:extLst>
      <p:ext uri="{BB962C8B-B14F-4D97-AF65-F5344CB8AC3E}">
        <p14:creationId xmlns:p14="http://schemas.microsoft.com/office/powerpoint/2010/main" val="15914219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Active detection of shielded SNM with 60-keV neutrons (1)</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10</a:t>
            </a:fld>
            <a:endParaRPr lang="en-US"/>
          </a:p>
        </p:txBody>
      </p:sp>
      <p:sp>
        <p:nvSpPr>
          <p:cNvPr id="5" name="Rectangle 4"/>
          <p:cNvSpPr/>
          <p:nvPr/>
        </p:nvSpPr>
        <p:spPr>
          <a:xfrm>
            <a:off x="228600" y="1219200"/>
            <a:ext cx="8686800" cy="923330"/>
          </a:xfrm>
          <a:prstGeom prst="rect">
            <a:avLst/>
          </a:prstGeom>
        </p:spPr>
        <p:txBody>
          <a:bodyPr wrap="square">
            <a:spAutoFit/>
          </a:bodyPr>
          <a:lstStyle/>
          <a:p>
            <a:r>
              <a:rPr lang="da-DK" sz="1800" b="1" dirty="0">
                <a:latin typeface="Arial"/>
                <a:cs typeface="Arial"/>
              </a:rPr>
              <a:t>C. </a:t>
            </a:r>
            <a:r>
              <a:rPr lang="da-DK" sz="1800" b="1" dirty="0" err="1">
                <a:latin typeface="Arial"/>
                <a:cs typeface="Arial"/>
              </a:rPr>
              <a:t>Hagmann</a:t>
            </a:r>
            <a:r>
              <a:rPr lang="da-DK" sz="1800" b="1" dirty="0">
                <a:latin typeface="Arial"/>
                <a:cs typeface="Arial"/>
              </a:rPr>
              <a:t>, </a:t>
            </a:r>
            <a:r>
              <a:rPr lang="da-DK" sz="1800" b="1" i="1" dirty="0">
                <a:latin typeface="Arial"/>
                <a:cs typeface="Arial"/>
              </a:rPr>
              <a:t>et al.</a:t>
            </a:r>
            <a:r>
              <a:rPr lang="da-DK" sz="1800" b="1" dirty="0">
                <a:latin typeface="Arial"/>
                <a:cs typeface="Arial"/>
              </a:rPr>
              <a:t> IEEE TNS 56, 1215 (2009</a:t>
            </a:r>
            <a:r>
              <a:rPr lang="da-DK" sz="1800" b="1" dirty="0" smtClean="0">
                <a:latin typeface="Arial"/>
                <a:cs typeface="Arial"/>
              </a:rPr>
              <a:t>)</a:t>
            </a:r>
          </a:p>
          <a:p>
            <a:r>
              <a:rPr lang="en-US" sz="1800" b="1" dirty="0">
                <a:latin typeface="Arial"/>
                <a:cs typeface="Arial"/>
              </a:rPr>
              <a:t>- detect prompt emission of high energy (&gt;1 MeV) neutrons</a:t>
            </a:r>
          </a:p>
          <a:p>
            <a:r>
              <a:rPr lang="en-US" sz="1800" b="1" dirty="0">
                <a:latin typeface="Arial"/>
                <a:cs typeface="Arial"/>
              </a:rPr>
              <a:t>- induces fission in fissile, but not fissionable nuclei</a:t>
            </a:r>
          </a:p>
        </p:txBody>
      </p:sp>
      <p:pic>
        <p:nvPicPr>
          <p:cNvPr id="7" name="Picture 6"/>
          <p:cNvPicPr>
            <a:picLocks noChangeAspect="1"/>
          </p:cNvPicPr>
          <p:nvPr/>
        </p:nvPicPr>
        <p:blipFill>
          <a:blip r:embed="rId3" cstate="print"/>
          <a:stretch>
            <a:fillRect/>
          </a:stretch>
        </p:blipFill>
        <p:spPr>
          <a:xfrm>
            <a:off x="304800" y="2133600"/>
            <a:ext cx="5980253" cy="3810000"/>
          </a:xfrm>
          <a:prstGeom prst="rect">
            <a:avLst/>
          </a:prstGeom>
        </p:spPr>
      </p:pic>
      <p:sp>
        <p:nvSpPr>
          <p:cNvPr id="8" name="Rectangle 7"/>
          <p:cNvSpPr/>
          <p:nvPr/>
        </p:nvSpPr>
        <p:spPr>
          <a:xfrm>
            <a:off x="2743200" y="5943600"/>
            <a:ext cx="1864851" cy="369332"/>
          </a:xfrm>
          <a:prstGeom prst="rect">
            <a:avLst/>
          </a:prstGeom>
        </p:spPr>
        <p:txBody>
          <a:bodyPr wrap="none">
            <a:spAutoFit/>
          </a:bodyPr>
          <a:lstStyle/>
          <a:p>
            <a:r>
              <a:rPr lang="en-US" sz="1800" b="1" dirty="0">
                <a:latin typeface="Arial"/>
                <a:cs typeface="Arial"/>
              </a:rPr>
              <a:t>neutron source</a:t>
            </a:r>
          </a:p>
        </p:txBody>
      </p:sp>
      <p:sp>
        <p:nvSpPr>
          <p:cNvPr id="9" name="Rectangle 8"/>
          <p:cNvSpPr/>
          <p:nvPr/>
        </p:nvSpPr>
        <p:spPr>
          <a:xfrm>
            <a:off x="6324600" y="2514600"/>
            <a:ext cx="2667000" cy="2308324"/>
          </a:xfrm>
          <a:prstGeom prst="rect">
            <a:avLst/>
          </a:prstGeom>
        </p:spPr>
        <p:txBody>
          <a:bodyPr wrap="square">
            <a:spAutoFit/>
          </a:bodyPr>
          <a:lstStyle/>
          <a:p>
            <a:pPr marL="171450" indent="-171450">
              <a:buFontTx/>
              <a:buChar char="-"/>
            </a:pPr>
            <a:r>
              <a:rPr lang="en-US" sz="1800" b="1" dirty="0" smtClean="0">
                <a:latin typeface="Arial"/>
                <a:cs typeface="Arial"/>
              </a:rPr>
              <a:t>detected </a:t>
            </a:r>
            <a:r>
              <a:rPr lang="en-US" sz="1800" b="1" dirty="0">
                <a:latin typeface="Arial"/>
                <a:cs typeface="Arial"/>
              </a:rPr>
              <a:t>376 g of shielded </a:t>
            </a:r>
            <a:r>
              <a:rPr lang="en-US" sz="1800" b="1" baseline="30000" dirty="0">
                <a:latin typeface="Arial"/>
                <a:cs typeface="Arial"/>
              </a:rPr>
              <a:t>235</a:t>
            </a:r>
            <a:r>
              <a:rPr lang="en-US" sz="1800" b="1" dirty="0">
                <a:latin typeface="Arial"/>
                <a:cs typeface="Arial"/>
              </a:rPr>
              <a:t>U in ~1 </a:t>
            </a:r>
            <a:r>
              <a:rPr lang="en-US" sz="1800" b="1" dirty="0" smtClean="0">
                <a:latin typeface="Arial"/>
                <a:cs typeface="Arial"/>
              </a:rPr>
              <a:t>min</a:t>
            </a:r>
          </a:p>
          <a:p>
            <a:pPr marL="171450" indent="-171450">
              <a:buFontTx/>
              <a:buChar char="-"/>
            </a:pPr>
            <a:r>
              <a:rPr lang="en-US" sz="1800" b="1" dirty="0" smtClean="0">
                <a:latin typeface="Arial"/>
                <a:cs typeface="Arial"/>
              </a:rPr>
              <a:t>efficacy </a:t>
            </a:r>
            <a:r>
              <a:rPr lang="en-US" sz="1800" b="1" dirty="0">
                <a:latin typeface="Arial"/>
                <a:cs typeface="Arial"/>
              </a:rPr>
              <a:t>of detections depends on shielding (hydrogenous or non-hydrogenous)</a:t>
            </a:r>
            <a:r>
              <a:rPr lang="en-US" sz="1800" b="1" dirty="0" smtClean="0">
                <a:latin typeface="Arial"/>
                <a:cs typeface="Arial"/>
              </a:rPr>
              <a:t> </a:t>
            </a:r>
            <a:endParaRPr lang="en-US" sz="1800" b="1" dirty="0">
              <a:latin typeface="Arial"/>
              <a:cs typeface="Arial"/>
            </a:endParaRPr>
          </a:p>
        </p:txBody>
      </p:sp>
    </p:spTree>
    <p:extLst>
      <p:ext uri="{BB962C8B-B14F-4D97-AF65-F5344CB8AC3E}">
        <p14:creationId xmlns:p14="http://schemas.microsoft.com/office/powerpoint/2010/main" val="312729528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Active detection of shielded SNM with 60-keV neutrons </a:t>
            </a:r>
            <a:r>
              <a:rPr lang="en-US" dirty="0" smtClean="0"/>
              <a:t>(2)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11</a:t>
            </a:fld>
            <a:endParaRPr lang="en-US"/>
          </a:p>
        </p:txBody>
      </p:sp>
      <p:sp>
        <p:nvSpPr>
          <p:cNvPr id="3" name="Rectangle 2"/>
          <p:cNvSpPr/>
          <p:nvPr/>
        </p:nvSpPr>
        <p:spPr>
          <a:xfrm>
            <a:off x="304800" y="1219200"/>
            <a:ext cx="7239000" cy="369332"/>
          </a:xfrm>
          <a:prstGeom prst="rect">
            <a:avLst/>
          </a:prstGeom>
        </p:spPr>
        <p:txBody>
          <a:bodyPr wrap="square">
            <a:spAutoFit/>
          </a:bodyPr>
          <a:lstStyle/>
          <a:p>
            <a:r>
              <a:rPr lang="da-DK" sz="1800" b="1" dirty="0">
                <a:latin typeface="Arial"/>
                <a:cs typeface="Arial"/>
              </a:rPr>
              <a:t>C. </a:t>
            </a:r>
            <a:r>
              <a:rPr lang="da-DK" sz="1800" b="1" dirty="0" err="1">
                <a:latin typeface="Arial"/>
                <a:cs typeface="Arial"/>
              </a:rPr>
              <a:t>Hagmann</a:t>
            </a:r>
            <a:r>
              <a:rPr lang="da-DK" sz="1800" b="1" dirty="0">
                <a:latin typeface="Arial"/>
                <a:cs typeface="Arial"/>
              </a:rPr>
              <a:t>, </a:t>
            </a:r>
            <a:r>
              <a:rPr lang="da-DK" sz="1800" b="1" i="1" dirty="0">
                <a:latin typeface="Arial"/>
                <a:cs typeface="Arial"/>
              </a:rPr>
              <a:t>et al.</a:t>
            </a:r>
            <a:r>
              <a:rPr lang="da-DK" sz="1800" b="1" dirty="0">
                <a:latin typeface="Arial"/>
                <a:cs typeface="Arial"/>
              </a:rPr>
              <a:t> IEEE TNS 56, 1215 (2009)</a:t>
            </a:r>
            <a:endParaRPr lang="en-US" sz="1800" b="1" dirty="0">
              <a:latin typeface="Arial"/>
              <a:cs typeface="Arial"/>
            </a:endParaRPr>
          </a:p>
        </p:txBody>
      </p:sp>
      <p:pic>
        <p:nvPicPr>
          <p:cNvPr id="6" name="Picture 5"/>
          <p:cNvPicPr>
            <a:picLocks noChangeAspect="1"/>
          </p:cNvPicPr>
          <p:nvPr/>
        </p:nvPicPr>
        <p:blipFill>
          <a:blip r:embed="rId3" cstate="print"/>
          <a:stretch>
            <a:fillRect/>
          </a:stretch>
        </p:blipFill>
        <p:spPr>
          <a:xfrm>
            <a:off x="1143000" y="1676400"/>
            <a:ext cx="1422400" cy="330200"/>
          </a:xfrm>
          <a:prstGeom prst="rect">
            <a:avLst/>
          </a:prstGeom>
        </p:spPr>
      </p:pic>
      <p:sp>
        <p:nvSpPr>
          <p:cNvPr id="10" name="Rectangle 9"/>
          <p:cNvSpPr/>
          <p:nvPr/>
        </p:nvSpPr>
        <p:spPr>
          <a:xfrm>
            <a:off x="2971800" y="1676400"/>
            <a:ext cx="2454518" cy="369332"/>
          </a:xfrm>
          <a:prstGeom prst="rect">
            <a:avLst/>
          </a:prstGeom>
        </p:spPr>
        <p:txBody>
          <a:bodyPr wrap="none">
            <a:spAutoFit/>
          </a:bodyPr>
          <a:lstStyle/>
          <a:p>
            <a:r>
              <a:rPr lang="en-US" sz="1800" b="1" dirty="0">
                <a:latin typeface="Arial"/>
                <a:cs typeface="Arial"/>
              </a:rPr>
              <a:t>Threshold: 1.88 MeV</a:t>
            </a:r>
          </a:p>
        </p:txBody>
      </p:sp>
      <p:sp>
        <p:nvSpPr>
          <p:cNvPr id="11" name="Rectangle 10"/>
          <p:cNvSpPr/>
          <p:nvPr/>
        </p:nvSpPr>
        <p:spPr>
          <a:xfrm>
            <a:off x="5638800" y="2133600"/>
            <a:ext cx="3352800" cy="3416320"/>
          </a:xfrm>
          <a:prstGeom prst="rect">
            <a:avLst/>
          </a:prstGeom>
        </p:spPr>
        <p:txBody>
          <a:bodyPr wrap="square">
            <a:spAutoFit/>
          </a:bodyPr>
          <a:lstStyle/>
          <a:p>
            <a:r>
              <a:rPr lang="en-US" sz="1800" b="1" dirty="0" smtClean="0">
                <a:latin typeface="Arial"/>
                <a:cs typeface="Arial"/>
              </a:rPr>
              <a:t>- strongly </a:t>
            </a:r>
            <a:r>
              <a:rPr lang="en-US" sz="1800" b="1" dirty="0">
                <a:latin typeface="Arial"/>
                <a:cs typeface="Arial"/>
              </a:rPr>
              <a:t>forward directed neutron emission; no need for side </a:t>
            </a:r>
            <a:r>
              <a:rPr lang="en-US" sz="1800" b="1" dirty="0" smtClean="0">
                <a:latin typeface="Arial"/>
                <a:cs typeface="Arial"/>
              </a:rPr>
              <a:t>shielding</a:t>
            </a:r>
          </a:p>
          <a:p>
            <a:r>
              <a:rPr lang="en-US" sz="1800" b="1" dirty="0">
                <a:latin typeface="Arial"/>
                <a:cs typeface="Arial"/>
              </a:rPr>
              <a:t>Background:</a:t>
            </a:r>
          </a:p>
          <a:p>
            <a:r>
              <a:rPr lang="en-US" sz="1800" b="1" dirty="0">
                <a:latin typeface="Arial"/>
                <a:cs typeface="Arial"/>
              </a:rPr>
              <a:t>1) hard gamma from </a:t>
            </a:r>
            <a:r>
              <a:rPr lang="en-US" sz="1800" b="1" baseline="30000" dirty="0">
                <a:latin typeface="Arial"/>
                <a:cs typeface="Arial"/>
              </a:rPr>
              <a:t>7</a:t>
            </a:r>
            <a:r>
              <a:rPr lang="en-US" sz="1800" b="1" dirty="0">
                <a:latin typeface="Arial"/>
                <a:cs typeface="Arial"/>
              </a:rPr>
              <a:t>Li(</a:t>
            </a:r>
            <a:r>
              <a:rPr lang="en-US" sz="1800" b="1" dirty="0" err="1">
                <a:latin typeface="Arial"/>
                <a:cs typeface="Arial"/>
              </a:rPr>
              <a:t>p,n</a:t>
            </a:r>
            <a:r>
              <a:rPr lang="en-US" sz="1800" b="1" dirty="0">
                <a:latin typeface="Arial"/>
                <a:cs typeface="Arial"/>
              </a:rPr>
              <a:t>) + photonuclear reaction in surrounding material</a:t>
            </a:r>
          </a:p>
          <a:p>
            <a:r>
              <a:rPr lang="en-US" sz="1800" b="1" dirty="0">
                <a:latin typeface="Arial"/>
                <a:cs typeface="Arial"/>
              </a:rPr>
              <a:t>2) </a:t>
            </a:r>
            <a:r>
              <a:rPr lang="en-US" sz="1800" b="1" baseline="30000" dirty="0">
                <a:latin typeface="Arial"/>
                <a:cs typeface="Arial"/>
              </a:rPr>
              <a:t>7</a:t>
            </a:r>
            <a:r>
              <a:rPr lang="en-US" sz="1800" b="1" dirty="0">
                <a:latin typeface="Arial"/>
                <a:cs typeface="Arial"/>
              </a:rPr>
              <a:t>Li(</a:t>
            </a:r>
            <a:r>
              <a:rPr lang="en-US" sz="1800" b="1" dirty="0" err="1">
                <a:latin typeface="Arial"/>
                <a:cs typeface="Arial"/>
              </a:rPr>
              <a:t>p,alpha</a:t>
            </a:r>
            <a:r>
              <a:rPr lang="en-US" sz="1800" b="1" dirty="0">
                <a:latin typeface="Arial"/>
                <a:cs typeface="Arial"/>
              </a:rPr>
              <a:t>)</a:t>
            </a:r>
            <a:r>
              <a:rPr lang="en-US" sz="1800" b="1" baseline="30000" dirty="0">
                <a:latin typeface="Arial"/>
                <a:cs typeface="Arial"/>
              </a:rPr>
              <a:t>4</a:t>
            </a:r>
            <a:r>
              <a:rPr lang="en-US" sz="1800" b="1" dirty="0">
                <a:latin typeface="Arial"/>
                <a:cs typeface="Arial"/>
              </a:rPr>
              <a:t>He followed by </a:t>
            </a:r>
            <a:r>
              <a:rPr lang="en-US" sz="1800" b="1" baseline="30000" dirty="0">
                <a:latin typeface="Arial"/>
                <a:cs typeface="Arial"/>
              </a:rPr>
              <a:t>4</a:t>
            </a:r>
            <a:r>
              <a:rPr lang="en-US" sz="1800" b="1" dirty="0">
                <a:latin typeface="Arial"/>
                <a:cs typeface="Arial"/>
              </a:rPr>
              <a:t>He(</a:t>
            </a:r>
            <a:r>
              <a:rPr lang="en-US" sz="1800" b="1" baseline="30000" dirty="0">
                <a:latin typeface="Arial"/>
                <a:cs typeface="Arial"/>
              </a:rPr>
              <a:t>7</a:t>
            </a:r>
            <a:r>
              <a:rPr lang="en-US" sz="1800" b="1" dirty="0">
                <a:latin typeface="Arial"/>
                <a:cs typeface="Arial"/>
              </a:rPr>
              <a:t>Li,n)</a:t>
            </a:r>
            <a:r>
              <a:rPr lang="en-US" sz="1800" b="1" baseline="30000" dirty="0" smtClean="0">
                <a:latin typeface="Arial"/>
                <a:cs typeface="Arial"/>
              </a:rPr>
              <a:t>10</a:t>
            </a:r>
            <a:r>
              <a:rPr lang="en-US" sz="1800" b="1" dirty="0" smtClean="0">
                <a:latin typeface="Arial"/>
                <a:cs typeface="Arial"/>
              </a:rPr>
              <a:t>B</a:t>
            </a:r>
          </a:p>
          <a:p>
            <a:endParaRPr lang="en-US" sz="1800" b="1" dirty="0">
              <a:latin typeface="Arial"/>
              <a:cs typeface="Arial"/>
            </a:endParaRPr>
          </a:p>
          <a:p>
            <a:r>
              <a:rPr lang="en-US" sz="1800" b="1" dirty="0">
                <a:latin typeface="Arial"/>
                <a:cs typeface="Arial"/>
              </a:rPr>
              <a:t>- total contribution ~10</a:t>
            </a:r>
            <a:r>
              <a:rPr lang="en-US" sz="1800" b="1" baseline="30000" dirty="0">
                <a:latin typeface="Arial"/>
                <a:cs typeface="Arial"/>
              </a:rPr>
              <a:t>-5</a:t>
            </a:r>
            <a:r>
              <a:rPr lang="en-US" sz="1800" b="1" dirty="0">
                <a:latin typeface="Arial"/>
                <a:cs typeface="Arial"/>
              </a:rPr>
              <a:t> per low-energy neutron</a:t>
            </a:r>
          </a:p>
        </p:txBody>
      </p:sp>
      <p:pic>
        <p:nvPicPr>
          <p:cNvPr id="12" name="Picture 11"/>
          <p:cNvPicPr>
            <a:picLocks noChangeAspect="1"/>
          </p:cNvPicPr>
          <p:nvPr/>
        </p:nvPicPr>
        <p:blipFill>
          <a:blip r:embed="rId4" cstate="print"/>
          <a:stretch>
            <a:fillRect/>
          </a:stretch>
        </p:blipFill>
        <p:spPr>
          <a:xfrm>
            <a:off x="152400" y="2209800"/>
            <a:ext cx="5334000" cy="3591034"/>
          </a:xfrm>
          <a:prstGeom prst="rect">
            <a:avLst/>
          </a:prstGeom>
        </p:spPr>
      </p:pic>
      <p:pic>
        <p:nvPicPr>
          <p:cNvPr id="13" name="Picture 12"/>
          <p:cNvPicPr>
            <a:picLocks noChangeAspect="1"/>
          </p:cNvPicPr>
          <p:nvPr/>
        </p:nvPicPr>
        <p:blipFill>
          <a:blip r:embed="rId5" cstate="print"/>
          <a:stretch>
            <a:fillRect/>
          </a:stretch>
        </p:blipFill>
        <p:spPr>
          <a:xfrm>
            <a:off x="2057400" y="4495800"/>
            <a:ext cx="1676400" cy="457200"/>
          </a:xfrm>
          <a:prstGeom prst="rect">
            <a:avLst/>
          </a:prstGeom>
        </p:spPr>
      </p:pic>
      <p:sp>
        <p:nvSpPr>
          <p:cNvPr id="14" name="Rectangle 13"/>
          <p:cNvSpPr/>
          <p:nvPr/>
        </p:nvSpPr>
        <p:spPr>
          <a:xfrm>
            <a:off x="381000" y="5867400"/>
            <a:ext cx="8305800" cy="369332"/>
          </a:xfrm>
          <a:prstGeom prst="rect">
            <a:avLst/>
          </a:prstGeom>
        </p:spPr>
        <p:txBody>
          <a:bodyPr wrap="square">
            <a:spAutoFit/>
          </a:bodyPr>
          <a:lstStyle/>
          <a:p>
            <a:r>
              <a:rPr lang="en-US" sz="1800" b="1" dirty="0">
                <a:latin typeface="Arial"/>
                <a:cs typeface="Arial"/>
              </a:rPr>
              <a:t>- gammas can Compton scatter in detector mimicking neutrons</a:t>
            </a:r>
          </a:p>
        </p:txBody>
      </p:sp>
    </p:spTree>
    <p:extLst>
      <p:ext uri="{BB962C8B-B14F-4D97-AF65-F5344CB8AC3E}">
        <p14:creationId xmlns:p14="http://schemas.microsoft.com/office/powerpoint/2010/main" val="7024528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t>
            </a:r>
            <a:r>
              <a:rPr lang="en-US" baseline="30000" dirty="0" smtClean="0"/>
              <a:t>7</a:t>
            </a:r>
            <a:r>
              <a:rPr lang="en-US" dirty="0" smtClean="0"/>
              <a:t>Li </a:t>
            </a:r>
            <a:r>
              <a:rPr lang="en-US" dirty="0"/>
              <a:t>source</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12</a:t>
            </a:fld>
            <a:endParaRPr lang="en-US"/>
          </a:p>
        </p:txBody>
      </p:sp>
      <p:pic>
        <p:nvPicPr>
          <p:cNvPr id="5" name="Picture 4"/>
          <p:cNvPicPr>
            <a:picLocks noChangeAspect="1"/>
          </p:cNvPicPr>
          <p:nvPr/>
        </p:nvPicPr>
        <p:blipFill>
          <a:blip r:embed="rId3" cstate="print"/>
          <a:stretch>
            <a:fillRect/>
          </a:stretch>
        </p:blipFill>
        <p:spPr>
          <a:xfrm>
            <a:off x="381000" y="1219200"/>
            <a:ext cx="4724400" cy="4894819"/>
          </a:xfrm>
          <a:prstGeom prst="rect">
            <a:avLst/>
          </a:prstGeom>
        </p:spPr>
      </p:pic>
      <p:pic>
        <p:nvPicPr>
          <p:cNvPr id="6" name="Picture 5"/>
          <p:cNvPicPr>
            <a:picLocks noChangeAspect="1"/>
          </p:cNvPicPr>
          <p:nvPr/>
        </p:nvPicPr>
        <p:blipFill>
          <a:blip r:embed="rId4" cstate="print"/>
          <a:stretch>
            <a:fillRect/>
          </a:stretch>
        </p:blipFill>
        <p:spPr>
          <a:xfrm>
            <a:off x="5486400" y="1447800"/>
            <a:ext cx="3302000" cy="3594100"/>
          </a:xfrm>
          <a:prstGeom prst="rect">
            <a:avLst/>
          </a:prstGeom>
        </p:spPr>
      </p:pic>
      <p:sp>
        <p:nvSpPr>
          <p:cNvPr id="7" name="Rectangle 6"/>
          <p:cNvSpPr/>
          <p:nvPr/>
        </p:nvSpPr>
        <p:spPr>
          <a:xfrm>
            <a:off x="5715000" y="5334000"/>
            <a:ext cx="2967955" cy="369332"/>
          </a:xfrm>
          <a:prstGeom prst="rect">
            <a:avLst/>
          </a:prstGeom>
        </p:spPr>
        <p:txBody>
          <a:bodyPr wrap="none">
            <a:spAutoFit/>
          </a:bodyPr>
          <a:lstStyle/>
          <a:p>
            <a:r>
              <a:rPr lang="en-US" sz="1800" b="1" dirty="0">
                <a:latin typeface="Arial"/>
                <a:cs typeface="Arial"/>
              </a:rPr>
              <a:t>Beam energy distribution</a:t>
            </a:r>
          </a:p>
        </p:txBody>
      </p:sp>
    </p:spTree>
    <p:extLst>
      <p:ext uri="{BB962C8B-B14F-4D97-AF65-F5344CB8AC3E}">
        <p14:creationId xmlns:p14="http://schemas.microsoft.com/office/powerpoint/2010/main" val="1855572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signal</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13</a:t>
            </a:fld>
            <a:endParaRPr lang="en-US"/>
          </a:p>
        </p:txBody>
      </p:sp>
      <p:pic>
        <p:nvPicPr>
          <p:cNvPr id="5" name="Picture 4"/>
          <p:cNvPicPr>
            <a:picLocks noChangeAspect="1"/>
          </p:cNvPicPr>
          <p:nvPr/>
        </p:nvPicPr>
        <p:blipFill>
          <a:blip r:embed="rId3" cstate="print"/>
          <a:stretch>
            <a:fillRect/>
          </a:stretch>
        </p:blipFill>
        <p:spPr>
          <a:xfrm>
            <a:off x="533400" y="1295400"/>
            <a:ext cx="7901651" cy="4876800"/>
          </a:xfrm>
          <a:prstGeom prst="rect">
            <a:avLst/>
          </a:prstGeom>
        </p:spPr>
      </p:pic>
    </p:spTree>
    <p:extLst>
      <p:ext uri="{BB962C8B-B14F-4D97-AF65-F5344CB8AC3E}">
        <p14:creationId xmlns:p14="http://schemas.microsoft.com/office/powerpoint/2010/main" val="1761111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Measured signal</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14</a:t>
            </a:fld>
            <a:endParaRPr lang="en-US"/>
          </a:p>
        </p:txBody>
      </p:sp>
      <p:sp>
        <p:nvSpPr>
          <p:cNvPr id="5" name="Rectangle 4"/>
          <p:cNvSpPr/>
          <p:nvPr/>
        </p:nvSpPr>
        <p:spPr>
          <a:xfrm>
            <a:off x="304800" y="1143000"/>
            <a:ext cx="8610600" cy="646331"/>
          </a:xfrm>
          <a:prstGeom prst="rect">
            <a:avLst/>
          </a:prstGeom>
        </p:spPr>
        <p:txBody>
          <a:bodyPr wrap="square">
            <a:spAutoFit/>
          </a:bodyPr>
          <a:lstStyle/>
          <a:p>
            <a:r>
              <a:rPr lang="en-US" sz="1800" b="1" dirty="0">
                <a:latin typeface="Arial"/>
                <a:cs typeface="Arial"/>
              </a:rPr>
              <a:t>- 96 cylindrical scintillator cells; total active area ~1 m</a:t>
            </a:r>
            <a:r>
              <a:rPr lang="en-US" sz="1800" b="1" baseline="30000" dirty="0">
                <a:latin typeface="Arial"/>
                <a:cs typeface="Arial"/>
              </a:rPr>
              <a:t>2</a:t>
            </a:r>
            <a:endParaRPr lang="en-US" sz="1800" b="1" dirty="0">
              <a:latin typeface="Arial"/>
              <a:cs typeface="Arial"/>
            </a:endParaRPr>
          </a:p>
          <a:p>
            <a:r>
              <a:rPr lang="en-US" sz="1800" b="1" dirty="0">
                <a:latin typeface="Arial"/>
                <a:cs typeface="Arial"/>
              </a:rPr>
              <a:t>- use PSD (gamma rejection ~10</a:t>
            </a:r>
            <a:r>
              <a:rPr lang="en-US" sz="1800" b="1" baseline="30000" dirty="0">
                <a:latin typeface="Arial"/>
                <a:cs typeface="Arial"/>
              </a:rPr>
              <a:t>-3</a:t>
            </a:r>
            <a:r>
              <a:rPr lang="en-US" sz="1800" b="1" dirty="0">
                <a:latin typeface="Arial"/>
                <a:cs typeface="Arial"/>
              </a:rPr>
              <a:t>)</a:t>
            </a:r>
          </a:p>
        </p:txBody>
      </p:sp>
      <p:pic>
        <p:nvPicPr>
          <p:cNvPr id="6" name="Picture 5"/>
          <p:cNvPicPr>
            <a:picLocks noChangeAspect="1"/>
          </p:cNvPicPr>
          <p:nvPr/>
        </p:nvPicPr>
        <p:blipFill>
          <a:blip r:embed="rId3" cstate="print"/>
          <a:stretch>
            <a:fillRect/>
          </a:stretch>
        </p:blipFill>
        <p:spPr>
          <a:xfrm>
            <a:off x="1752600" y="1905000"/>
            <a:ext cx="5638800" cy="4390686"/>
          </a:xfrm>
          <a:prstGeom prst="rect">
            <a:avLst/>
          </a:prstGeom>
        </p:spPr>
      </p:pic>
    </p:spTree>
    <p:extLst>
      <p:ext uri="{BB962C8B-B14F-4D97-AF65-F5344CB8AC3E}">
        <p14:creationId xmlns:p14="http://schemas.microsoft.com/office/powerpoint/2010/main" val="41618077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Beta-delayed gammas following fission for SNM detection</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15</a:t>
            </a:fld>
            <a:endParaRPr lang="en-US"/>
          </a:p>
        </p:txBody>
      </p:sp>
      <p:sp>
        <p:nvSpPr>
          <p:cNvPr id="5" name="Rectangle 4"/>
          <p:cNvSpPr/>
          <p:nvPr/>
        </p:nvSpPr>
        <p:spPr>
          <a:xfrm>
            <a:off x="228600" y="1295400"/>
            <a:ext cx="8686800" cy="1477328"/>
          </a:xfrm>
          <a:prstGeom prst="rect">
            <a:avLst/>
          </a:prstGeom>
        </p:spPr>
        <p:txBody>
          <a:bodyPr wrap="square">
            <a:spAutoFit/>
          </a:bodyPr>
          <a:lstStyle/>
          <a:p>
            <a:r>
              <a:rPr lang="en-US" sz="1800" b="1" dirty="0">
                <a:latin typeface="Arial"/>
                <a:cs typeface="Arial"/>
              </a:rPr>
              <a:t>E.B. Norman, </a:t>
            </a:r>
            <a:r>
              <a:rPr lang="en-US" sz="1800" b="1" i="1" dirty="0">
                <a:latin typeface="Arial"/>
                <a:cs typeface="Arial"/>
              </a:rPr>
              <a:t>et al.</a:t>
            </a:r>
            <a:r>
              <a:rPr lang="en-US" sz="1800" b="1" dirty="0">
                <a:latin typeface="Arial"/>
                <a:cs typeface="Arial"/>
              </a:rPr>
              <a:t>, </a:t>
            </a:r>
            <a:r>
              <a:rPr lang="en-US" sz="1800" b="1" dirty="0" err="1">
                <a:latin typeface="Arial"/>
                <a:cs typeface="Arial"/>
              </a:rPr>
              <a:t>Nucl</a:t>
            </a:r>
            <a:r>
              <a:rPr lang="en-US" sz="1800" b="1" dirty="0">
                <a:latin typeface="Arial"/>
                <a:cs typeface="Arial"/>
              </a:rPr>
              <a:t>. </a:t>
            </a:r>
            <a:r>
              <a:rPr lang="en-US" sz="1800" b="1" dirty="0" err="1">
                <a:latin typeface="Arial"/>
                <a:cs typeface="Arial"/>
              </a:rPr>
              <a:t>Instum</a:t>
            </a:r>
            <a:r>
              <a:rPr lang="en-US" sz="1800" b="1" dirty="0">
                <a:latin typeface="Arial"/>
                <a:cs typeface="Arial"/>
              </a:rPr>
              <a:t>. Methods A 521, 608 (2004)</a:t>
            </a:r>
            <a:r>
              <a:rPr lang="en-US" sz="1800" b="1" dirty="0" smtClean="0">
                <a:latin typeface="Arial"/>
                <a:cs typeface="Arial"/>
              </a:rPr>
              <a:t>.</a:t>
            </a:r>
            <a:r>
              <a:rPr lang="en-US" sz="1800" b="1" dirty="0">
                <a:latin typeface="Arial"/>
                <a:cs typeface="Arial"/>
              </a:rPr>
              <a:t> - examine gammas ≥3 </a:t>
            </a:r>
            <a:r>
              <a:rPr lang="en-US" sz="1800" b="1" dirty="0" smtClean="0">
                <a:latin typeface="Arial"/>
                <a:cs typeface="Arial"/>
              </a:rPr>
              <a:t>MeV</a:t>
            </a:r>
          </a:p>
          <a:p>
            <a:r>
              <a:rPr lang="en-US" sz="1800" b="1" dirty="0" smtClean="0">
                <a:latin typeface="Arial"/>
                <a:cs typeface="Arial"/>
              </a:rPr>
              <a:t>- increase </a:t>
            </a:r>
            <a:r>
              <a:rPr lang="en-US" sz="1800" b="1" dirty="0">
                <a:latin typeface="Arial"/>
                <a:cs typeface="Arial"/>
              </a:rPr>
              <a:t>in sensitivity by 10</a:t>
            </a:r>
            <a:r>
              <a:rPr lang="en-US" sz="1800" b="1" baseline="30000" dirty="0">
                <a:latin typeface="Arial"/>
                <a:cs typeface="Arial"/>
              </a:rPr>
              <a:t>3</a:t>
            </a:r>
            <a:r>
              <a:rPr lang="en-US" sz="1800" b="1" dirty="0">
                <a:latin typeface="Arial"/>
                <a:cs typeface="Arial"/>
              </a:rPr>
              <a:t>-10</a:t>
            </a:r>
            <a:r>
              <a:rPr lang="en-US" sz="1800" b="1" baseline="30000" dirty="0">
                <a:latin typeface="Arial"/>
                <a:cs typeface="Arial"/>
              </a:rPr>
              <a:t>4</a:t>
            </a:r>
            <a:r>
              <a:rPr lang="en-US" sz="1800" b="1" dirty="0">
                <a:latin typeface="Arial"/>
                <a:cs typeface="Arial"/>
              </a:rPr>
              <a:t> compared to detection of delayed </a:t>
            </a:r>
            <a:r>
              <a:rPr lang="en-US" sz="1800" b="1" dirty="0" smtClean="0">
                <a:latin typeface="Arial"/>
                <a:cs typeface="Arial"/>
              </a:rPr>
              <a:t>neutrons</a:t>
            </a:r>
          </a:p>
          <a:p>
            <a:r>
              <a:rPr lang="en-US" sz="1800" b="1" dirty="0">
                <a:latin typeface="Arial"/>
                <a:cs typeface="Arial"/>
              </a:rPr>
              <a:t>- high yield compared to neutrons (~x10)</a:t>
            </a:r>
          </a:p>
          <a:p>
            <a:r>
              <a:rPr lang="en-US" sz="1800" b="1" dirty="0">
                <a:latin typeface="Arial"/>
                <a:cs typeface="Arial"/>
              </a:rPr>
              <a:t>- excellent transmission through hydrogenous materials</a:t>
            </a:r>
          </a:p>
        </p:txBody>
      </p:sp>
      <p:pic>
        <p:nvPicPr>
          <p:cNvPr id="6" name="Picture 5"/>
          <p:cNvPicPr>
            <a:picLocks noChangeAspect="1"/>
          </p:cNvPicPr>
          <p:nvPr/>
        </p:nvPicPr>
        <p:blipFill>
          <a:blip r:embed="rId3" cstate="print"/>
          <a:stretch>
            <a:fillRect/>
          </a:stretch>
        </p:blipFill>
        <p:spPr>
          <a:xfrm>
            <a:off x="1905000" y="2743200"/>
            <a:ext cx="4724400" cy="3689973"/>
          </a:xfrm>
          <a:prstGeom prst="rect">
            <a:avLst/>
          </a:prstGeom>
        </p:spPr>
      </p:pic>
    </p:spTree>
    <p:extLst>
      <p:ext uri="{BB962C8B-B14F-4D97-AF65-F5344CB8AC3E}">
        <p14:creationId xmlns:p14="http://schemas.microsoft.com/office/powerpoint/2010/main" val="288645623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Nuclear Car Wash: delayed </a:t>
            </a:r>
            <a:r>
              <a:rPr lang="en-US" dirty="0" smtClean="0"/>
              <a:t>fission</a:t>
            </a:r>
            <a:br>
              <a:rPr lang="en-US" dirty="0" smtClean="0"/>
            </a:br>
            <a:r>
              <a:rPr lang="en-US" dirty="0" smtClean="0"/>
              <a:t>gamma</a:t>
            </a:r>
            <a:r>
              <a:rPr lang="en-US" dirty="0"/>
              <a:t>-ray detection (1)</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16</a:t>
            </a:fld>
            <a:endParaRPr lang="en-US"/>
          </a:p>
        </p:txBody>
      </p:sp>
      <p:sp>
        <p:nvSpPr>
          <p:cNvPr id="5" name="Rectangle 4"/>
          <p:cNvSpPr/>
          <p:nvPr/>
        </p:nvSpPr>
        <p:spPr>
          <a:xfrm>
            <a:off x="304800" y="1219200"/>
            <a:ext cx="8610600" cy="1477328"/>
          </a:xfrm>
          <a:prstGeom prst="rect">
            <a:avLst/>
          </a:prstGeom>
        </p:spPr>
        <p:txBody>
          <a:bodyPr wrap="square">
            <a:spAutoFit/>
          </a:bodyPr>
          <a:lstStyle/>
          <a:p>
            <a:r>
              <a:rPr lang="en-US" sz="1800" b="1" dirty="0">
                <a:latin typeface="Arial"/>
                <a:cs typeface="Arial"/>
              </a:rPr>
              <a:t>D.R. Slaughter, et al. </a:t>
            </a:r>
            <a:r>
              <a:rPr lang="en-US" sz="1800" b="1" dirty="0" err="1">
                <a:latin typeface="Arial"/>
                <a:cs typeface="Arial"/>
              </a:rPr>
              <a:t>Nucl</a:t>
            </a:r>
            <a:r>
              <a:rPr lang="en-US" sz="1800" b="1" dirty="0">
                <a:latin typeface="Arial"/>
                <a:cs typeface="Arial"/>
              </a:rPr>
              <a:t>. </a:t>
            </a:r>
            <a:r>
              <a:rPr lang="en-US" sz="1800" b="1" dirty="0" err="1">
                <a:latin typeface="Arial"/>
                <a:cs typeface="Arial"/>
              </a:rPr>
              <a:t>Instrum</a:t>
            </a:r>
            <a:r>
              <a:rPr lang="en-US" sz="1800" b="1" dirty="0">
                <a:latin typeface="Arial"/>
                <a:cs typeface="Arial"/>
              </a:rPr>
              <a:t>. Methods B 241, 777 (2005</a:t>
            </a:r>
            <a:r>
              <a:rPr lang="en-US" sz="1800" b="1" dirty="0" smtClean="0">
                <a:latin typeface="Arial"/>
                <a:cs typeface="Arial"/>
              </a:rPr>
              <a:t>)</a:t>
            </a:r>
          </a:p>
          <a:p>
            <a:pPr marL="171450" indent="-171450">
              <a:buFontTx/>
              <a:buChar char="-"/>
            </a:pPr>
            <a:r>
              <a:rPr lang="en-US" sz="1800" b="1" dirty="0" smtClean="0">
                <a:latin typeface="Arial"/>
                <a:cs typeface="Arial"/>
              </a:rPr>
              <a:t>interrogation </a:t>
            </a:r>
            <a:r>
              <a:rPr lang="en-US" sz="1800" b="1" dirty="0">
                <a:latin typeface="Arial"/>
                <a:cs typeface="Arial"/>
              </a:rPr>
              <a:t>with a pulsed beam of 7 MeV </a:t>
            </a:r>
            <a:r>
              <a:rPr lang="en-US" sz="1800" b="1" dirty="0" smtClean="0">
                <a:latin typeface="Arial"/>
                <a:cs typeface="Arial"/>
              </a:rPr>
              <a:t>neutrons</a:t>
            </a:r>
          </a:p>
          <a:p>
            <a:pPr marL="171450" indent="-171450">
              <a:buFontTx/>
              <a:buChar char="-"/>
            </a:pPr>
            <a:r>
              <a:rPr lang="en-US" sz="1800" b="1" dirty="0" smtClean="0">
                <a:latin typeface="Arial"/>
                <a:cs typeface="Arial"/>
              </a:rPr>
              <a:t>detect </a:t>
            </a:r>
            <a:r>
              <a:rPr lang="en-US" sz="1800" b="1" dirty="0">
                <a:latin typeface="Arial"/>
                <a:cs typeface="Arial"/>
              </a:rPr>
              <a:t>beta-delayed neutron emission or beta-delayed high-energy gamma radiation between beam </a:t>
            </a:r>
            <a:r>
              <a:rPr lang="en-US" sz="1800" b="1" dirty="0" smtClean="0">
                <a:latin typeface="Arial"/>
                <a:cs typeface="Arial"/>
              </a:rPr>
              <a:t>pulses</a:t>
            </a:r>
          </a:p>
          <a:p>
            <a:pPr marL="171450" indent="-171450">
              <a:buFontTx/>
              <a:buChar char="-"/>
            </a:pPr>
            <a:r>
              <a:rPr lang="en-US" sz="1800" b="1" dirty="0" smtClean="0">
                <a:latin typeface="Arial"/>
                <a:cs typeface="Arial"/>
              </a:rPr>
              <a:t>require </a:t>
            </a:r>
            <a:r>
              <a:rPr lang="en-US" sz="1800" b="1" dirty="0">
                <a:latin typeface="Arial"/>
                <a:cs typeface="Arial"/>
              </a:rPr>
              <a:t>~1 min for inspection</a:t>
            </a:r>
          </a:p>
        </p:txBody>
      </p:sp>
      <p:pic>
        <p:nvPicPr>
          <p:cNvPr id="6" name="Picture 5"/>
          <p:cNvPicPr>
            <a:picLocks noChangeAspect="1"/>
          </p:cNvPicPr>
          <p:nvPr/>
        </p:nvPicPr>
        <p:blipFill>
          <a:blip r:embed="rId3" cstate="print"/>
          <a:stretch>
            <a:fillRect/>
          </a:stretch>
        </p:blipFill>
        <p:spPr>
          <a:xfrm>
            <a:off x="533400" y="2743200"/>
            <a:ext cx="3962400" cy="3468863"/>
          </a:xfrm>
          <a:prstGeom prst="rect">
            <a:avLst/>
          </a:prstGeom>
        </p:spPr>
      </p:pic>
      <p:sp>
        <p:nvSpPr>
          <p:cNvPr id="7" name="Rectangle 6"/>
          <p:cNvSpPr/>
          <p:nvPr/>
        </p:nvSpPr>
        <p:spPr>
          <a:xfrm>
            <a:off x="4724400" y="2667000"/>
            <a:ext cx="3962400" cy="923330"/>
          </a:xfrm>
          <a:prstGeom prst="rect">
            <a:avLst/>
          </a:prstGeom>
        </p:spPr>
        <p:txBody>
          <a:bodyPr wrap="square">
            <a:spAutoFit/>
          </a:bodyPr>
          <a:lstStyle/>
          <a:p>
            <a:pPr marL="285750" indent="-285750">
              <a:buFontTx/>
              <a:buChar char="-"/>
            </a:pPr>
            <a:r>
              <a:rPr lang="en-US" sz="1800" b="1" dirty="0" smtClean="0">
                <a:latin typeface="Arial"/>
                <a:cs typeface="Arial"/>
              </a:rPr>
              <a:t>detectors </a:t>
            </a:r>
            <a:r>
              <a:rPr lang="en-US" sz="1800" b="1" dirty="0">
                <a:latin typeface="Arial"/>
                <a:cs typeface="Arial"/>
              </a:rPr>
              <a:t>loaded with </a:t>
            </a:r>
            <a:r>
              <a:rPr lang="en-US" sz="1800" b="1" dirty="0" err="1">
                <a:latin typeface="Arial"/>
                <a:cs typeface="Arial"/>
              </a:rPr>
              <a:t>Gd</a:t>
            </a:r>
            <a:r>
              <a:rPr lang="en-US" sz="1800" b="1" dirty="0">
                <a:latin typeface="Arial"/>
                <a:cs typeface="Arial"/>
              </a:rPr>
              <a:t> to detect beta-delayed neutrons in addition to </a:t>
            </a:r>
            <a:r>
              <a:rPr lang="en-US" sz="1800" b="1" dirty="0" smtClean="0">
                <a:latin typeface="Arial"/>
                <a:cs typeface="Arial"/>
              </a:rPr>
              <a:t>gammas</a:t>
            </a:r>
          </a:p>
        </p:txBody>
      </p:sp>
      <p:pic>
        <p:nvPicPr>
          <p:cNvPr id="8" name="Picture 7"/>
          <p:cNvPicPr>
            <a:picLocks noChangeAspect="1"/>
          </p:cNvPicPr>
          <p:nvPr/>
        </p:nvPicPr>
        <p:blipFill>
          <a:blip r:embed="rId4" cstate="print"/>
          <a:stretch>
            <a:fillRect/>
          </a:stretch>
        </p:blipFill>
        <p:spPr>
          <a:xfrm>
            <a:off x="4724400" y="3657600"/>
            <a:ext cx="4216400" cy="2602536"/>
          </a:xfrm>
          <a:prstGeom prst="rect">
            <a:avLst/>
          </a:prstGeom>
        </p:spPr>
      </p:pic>
    </p:spTree>
    <p:extLst>
      <p:ext uri="{BB962C8B-B14F-4D97-AF65-F5344CB8AC3E}">
        <p14:creationId xmlns:p14="http://schemas.microsoft.com/office/powerpoint/2010/main" val="247598894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Nuclear Car Wash: delayed </a:t>
            </a:r>
            <a:r>
              <a:rPr lang="en-US" dirty="0" smtClean="0"/>
              <a:t>fission</a:t>
            </a:r>
            <a:br>
              <a:rPr lang="en-US" dirty="0" smtClean="0"/>
            </a:br>
            <a:r>
              <a:rPr lang="en-US" dirty="0" smtClean="0"/>
              <a:t>gamma</a:t>
            </a:r>
            <a:r>
              <a:rPr lang="en-US" dirty="0"/>
              <a:t>-ray detection </a:t>
            </a:r>
            <a:r>
              <a:rPr lang="en-US" dirty="0" smtClean="0"/>
              <a:t>(2)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17</a:t>
            </a:fld>
            <a:endParaRPr lang="en-US"/>
          </a:p>
        </p:txBody>
      </p:sp>
      <p:pic>
        <p:nvPicPr>
          <p:cNvPr id="3" name="Picture 2"/>
          <p:cNvPicPr>
            <a:picLocks noChangeAspect="1"/>
          </p:cNvPicPr>
          <p:nvPr/>
        </p:nvPicPr>
        <p:blipFill>
          <a:blip r:embed="rId3" cstate="print"/>
          <a:stretch>
            <a:fillRect/>
          </a:stretch>
        </p:blipFill>
        <p:spPr>
          <a:xfrm>
            <a:off x="228599" y="1143000"/>
            <a:ext cx="5344835" cy="3810000"/>
          </a:xfrm>
          <a:prstGeom prst="rect">
            <a:avLst/>
          </a:prstGeom>
        </p:spPr>
      </p:pic>
      <p:sp>
        <p:nvSpPr>
          <p:cNvPr id="9" name="Rectangle 8"/>
          <p:cNvSpPr/>
          <p:nvPr/>
        </p:nvSpPr>
        <p:spPr>
          <a:xfrm>
            <a:off x="5486400" y="1371600"/>
            <a:ext cx="3429000" cy="1477328"/>
          </a:xfrm>
          <a:prstGeom prst="rect">
            <a:avLst/>
          </a:prstGeom>
        </p:spPr>
        <p:txBody>
          <a:bodyPr wrap="square">
            <a:spAutoFit/>
          </a:bodyPr>
          <a:lstStyle/>
          <a:p>
            <a:pPr marL="285750" indent="-285750">
              <a:buFont typeface="Arial"/>
              <a:buChar char="•"/>
            </a:pPr>
            <a:r>
              <a:rPr lang="en-US" sz="1800" b="1" dirty="0">
                <a:latin typeface="Arial"/>
                <a:cs typeface="Arial"/>
              </a:rPr>
              <a:t>130 s </a:t>
            </a:r>
            <a:r>
              <a:rPr lang="en-US" sz="1800" b="1" dirty="0" smtClean="0">
                <a:latin typeface="Arial"/>
                <a:cs typeface="Arial"/>
              </a:rPr>
              <a:t>interrogation</a:t>
            </a:r>
          </a:p>
          <a:p>
            <a:pPr marL="285750" indent="-285750">
              <a:buFont typeface="Arial"/>
              <a:buChar char="•"/>
            </a:pPr>
            <a:r>
              <a:rPr lang="en-US" sz="1800" b="1" dirty="0">
                <a:latin typeface="Arial"/>
                <a:cs typeface="Arial"/>
              </a:rPr>
              <a:t>standard 20 </a:t>
            </a:r>
            <a:r>
              <a:rPr lang="en-US" sz="1800" b="1" dirty="0" err="1">
                <a:latin typeface="Arial"/>
                <a:cs typeface="Arial"/>
              </a:rPr>
              <a:t>ft</a:t>
            </a:r>
            <a:r>
              <a:rPr lang="en-US" sz="1800" b="1" dirty="0">
                <a:latin typeface="Arial"/>
                <a:cs typeface="Arial"/>
              </a:rPr>
              <a:t> container</a:t>
            </a:r>
          </a:p>
          <a:p>
            <a:pPr marL="285750" indent="-285750">
              <a:buFont typeface="Arial"/>
              <a:buChar char="•"/>
            </a:pPr>
            <a:r>
              <a:rPr lang="en-US" sz="1800" b="1" dirty="0">
                <a:latin typeface="Arial"/>
                <a:cs typeface="Arial"/>
              </a:rPr>
              <a:t>4x10</a:t>
            </a:r>
            <a:r>
              <a:rPr lang="en-US" sz="1800" b="1" baseline="30000" dirty="0">
                <a:latin typeface="Arial"/>
                <a:cs typeface="Arial"/>
              </a:rPr>
              <a:t>10</a:t>
            </a:r>
            <a:r>
              <a:rPr lang="en-US" sz="1800" b="1" dirty="0">
                <a:latin typeface="Arial"/>
                <a:cs typeface="Arial"/>
              </a:rPr>
              <a:t> n/</a:t>
            </a:r>
            <a:r>
              <a:rPr lang="en-US" sz="1800" b="1" dirty="0" smtClean="0">
                <a:latin typeface="Arial"/>
                <a:cs typeface="Arial"/>
              </a:rPr>
              <a:t>s</a:t>
            </a:r>
          </a:p>
          <a:p>
            <a:pPr marL="285750" indent="-285750">
              <a:buFont typeface="Arial"/>
              <a:buChar char="•"/>
            </a:pPr>
            <a:r>
              <a:rPr lang="en-US" sz="1800" b="1" dirty="0" smtClean="0">
                <a:latin typeface="Arial"/>
                <a:cs typeface="Arial"/>
              </a:rPr>
              <a:t>380 </a:t>
            </a:r>
            <a:r>
              <a:rPr lang="en-US" sz="1800" b="1" dirty="0">
                <a:latin typeface="Arial"/>
                <a:cs typeface="Arial"/>
              </a:rPr>
              <a:t>g 93% HEU near cargo centerline</a:t>
            </a:r>
          </a:p>
        </p:txBody>
      </p:sp>
      <p:sp>
        <p:nvSpPr>
          <p:cNvPr id="10" name="Rectangle 9"/>
          <p:cNvSpPr/>
          <p:nvPr/>
        </p:nvSpPr>
        <p:spPr>
          <a:xfrm>
            <a:off x="5562600" y="3200400"/>
            <a:ext cx="2249647" cy="646331"/>
          </a:xfrm>
          <a:prstGeom prst="rect">
            <a:avLst/>
          </a:prstGeom>
        </p:spPr>
        <p:txBody>
          <a:bodyPr wrap="none">
            <a:spAutoFit/>
          </a:bodyPr>
          <a:lstStyle/>
          <a:p>
            <a:r>
              <a:rPr lang="en-US" sz="1800" b="1" baseline="30000" dirty="0" smtClean="0">
                <a:latin typeface="Arial"/>
                <a:cs typeface="Arial"/>
              </a:rPr>
              <a:t>16</a:t>
            </a:r>
            <a:r>
              <a:rPr lang="en-US" sz="1800" b="1" dirty="0" smtClean="0">
                <a:latin typeface="Arial"/>
                <a:cs typeface="Arial"/>
              </a:rPr>
              <a:t>O(</a:t>
            </a:r>
            <a:r>
              <a:rPr lang="en-US" sz="1800" b="1" dirty="0" err="1" smtClean="0">
                <a:latin typeface="Arial"/>
                <a:cs typeface="Arial"/>
              </a:rPr>
              <a:t>n,p</a:t>
            </a:r>
            <a:r>
              <a:rPr lang="en-US" sz="1800" b="1" dirty="0" smtClean="0">
                <a:latin typeface="Arial"/>
                <a:cs typeface="Arial"/>
              </a:rPr>
              <a:t>)</a:t>
            </a:r>
            <a:r>
              <a:rPr lang="en-US" sz="1800" b="1" baseline="30000" dirty="0" smtClean="0">
                <a:latin typeface="Arial"/>
                <a:cs typeface="Arial"/>
              </a:rPr>
              <a:t>16</a:t>
            </a:r>
            <a:r>
              <a:rPr lang="en-US" sz="1800" b="1" dirty="0" smtClean="0">
                <a:latin typeface="Arial"/>
                <a:cs typeface="Arial"/>
              </a:rPr>
              <a:t>N</a:t>
            </a:r>
          </a:p>
          <a:p>
            <a:r>
              <a:rPr lang="en-US" sz="1800" b="1" dirty="0" smtClean="0">
                <a:latin typeface="Arial"/>
                <a:cs typeface="Arial"/>
              </a:rPr>
              <a:t>(10 MeV threshold) </a:t>
            </a:r>
            <a:endParaRPr lang="en-US" sz="1800" b="1" dirty="0">
              <a:latin typeface="Arial"/>
              <a:cs typeface="Arial"/>
            </a:endParaRPr>
          </a:p>
        </p:txBody>
      </p:sp>
      <p:sp>
        <p:nvSpPr>
          <p:cNvPr id="11" name="Rectangle 10"/>
          <p:cNvSpPr/>
          <p:nvPr/>
        </p:nvSpPr>
        <p:spPr>
          <a:xfrm>
            <a:off x="304800" y="4953000"/>
            <a:ext cx="8534400" cy="1200329"/>
          </a:xfrm>
          <a:prstGeom prst="rect">
            <a:avLst/>
          </a:prstGeom>
        </p:spPr>
        <p:txBody>
          <a:bodyPr wrap="square">
            <a:spAutoFit/>
          </a:bodyPr>
          <a:lstStyle/>
          <a:p>
            <a:r>
              <a:rPr lang="en-US" sz="1800" b="1" dirty="0">
                <a:latin typeface="Arial"/>
                <a:cs typeface="Arial"/>
              </a:rPr>
              <a:t>Decay of gamma radiation at energies above 3 MeV for a 130-s interrogation </a:t>
            </a:r>
            <a:r>
              <a:rPr lang="en-US" sz="1800" b="1" dirty="0" smtClean="0">
                <a:latin typeface="Arial"/>
                <a:cs typeface="Arial"/>
              </a:rPr>
              <a:t>cycle</a:t>
            </a:r>
          </a:p>
          <a:p>
            <a:pPr marL="285750" indent="-285750">
              <a:buFontTx/>
              <a:buChar char="-"/>
            </a:pPr>
            <a:r>
              <a:rPr lang="en-US" sz="1800" b="1" dirty="0" smtClean="0">
                <a:latin typeface="Arial"/>
                <a:cs typeface="Arial"/>
              </a:rPr>
              <a:t>delayed </a:t>
            </a:r>
            <a:r>
              <a:rPr lang="en-US" sz="1800" b="1" dirty="0">
                <a:latin typeface="Arial"/>
                <a:cs typeface="Arial"/>
              </a:rPr>
              <a:t>gamma detection approximately 10</a:t>
            </a:r>
            <a:r>
              <a:rPr lang="en-US" sz="1800" b="1" baseline="30000" dirty="0">
                <a:latin typeface="Arial"/>
                <a:cs typeface="Arial"/>
              </a:rPr>
              <a:t>4</a:t>
            </a:r>
            <a:r>
              <a:rPr lang="en-US" sz="1800" b="1" dirty="0">
                <a:latin typeface="Arial"/>
                <a:cs typeface="Arial"/>
              </a:rPr>
              <a:t> times more sensitive than delayed neutron </a:t>
            </a:r>
            <a:r>
              <a:rPr lang="en-US" sz="1800" b="1" dirty="0" smtClean="0">
                <a:latin typeface="Arial"/>
                <a:cs typeface="Arial"/>
              </a:rPr>
              <a:t>detection</a:t>
            </a:r>
          </a:p>
        </p:txBody>
      </p:sp>
    </p:spTree>
    <p:extLst>
      <p:ext uri="{BB962C8B-B14F-4D97-AF65-F5344CB8AC3E}">
        <p14:creationId xmlns:p14="http://schemas.microsoft.com/office/powerpoint/2010/main" val="40973231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protons for active interrogation</a:t>
            </a:r>
            <a:endParaRPr lang="en-US" dirty="0"/>
          </a:p>
        </p:txBody>
      </p:sp>
      <p:sp>
        <p:nvSpPr>
          <p:cNvPr id="3" name="Content Placeholder 2"/>
          <p:cNvSpPr>
            <a:spLocks noGrp="1"/>
          </p:cNvSpPr>
          <p:nvPr>
            <p:ph idx="1"/>
          </p:nvPr>
        </p:nvSpPr>
        <p:spPr/>
        <p:txBody>
          <a:bodyPr/>
          <a:lstStyle/>
          <a:p>
            <a:pPr eaLnBrk="1" hangingPunct="1">
              <a:spcBef>
                <a:spcPts val="0"/>
              </a:spcBef>
              <a:defRPr/>
            </a:pPr>
            <a:r>
              <a:rPr lang="en-US" sz="2000" dirty="0"/>
              <a:t>Proton mean free path is large</a:t>
            </a:r>
          </a:p>
          <a:p>
            <a:pPr eaLnBrk="1" hangingPunct="1">
              <a:spcBef>
                <a:spcPts val="0"/>
              </a:spcBef>
              <a:defRPr/>
            </a:pPr>
            <a:r>
              <a:rPr lang="en-US" sz="2000" dirty="0"/>
              <a:t>Proton transmission is large</a:t>
            </a:r>
          </a:p>
          <a:p>
            <a:pPr eaLnBrk="1" hangingPunct="1">
              <a:spcBef>
                <a:spcPts val="0"/>
              </a:spcBef>
              <a:defRPr/>
            </a:pPr>
            <a:r>
              <a:rPr lang="en-US" sz="2000" dirty="0"/>
              <a:t>Intermediate energy proton fission cross sections are large</a:t>
            </a:r>
          </a:p>
          <a:p>
            <a:pPr lvl="1" eaLnBrk="1" hangingPunct="1">
              <a:spcBef>
                <a:spcPts val="0"/>
              </a:spcBef>
              <a:defRPr/>
            </a:pPr>
            <a:r>
              <a:rPr lang="en-US" dirty="0"/>
              <a:t>Result is that we produce large numbers of neutrons</a:t>
            </a:r>
          </a:p>
          <a:p>
            <a:pPr lvl="1" eaLnBrk="1" hangingPunct="1">
              <a:spcBef>
                <a:spcPts val="0"/>
              </a:spcBef>
              <a:defRPr/>
            </a:pPr>
            <a:r>
              <a:rPr lang="en-US" dirty="0"/>
              <a:t>These neutrons induce more fission events</a:t>
            </a:r>
          </a:p>
          <a:p>
            <a:pPr lvl="1" eaLnBrk="1" hangingPunct="1">
              <a:spcBef>
                <a:spcPts val="0"/>
              </a:spcBef>
              <a:defRPr/>
            </a:pPr>
            <a:r>
              <a:rPr lang="en-US" dirty="0"/>
              <a:t>Dense shields such as </a:t>
            </a:r>
            <a:r>
              <a:rPr lang="en-US" dirty="0" err="1"/>
              <a:t>Pb</a:t>
            </a:r>
            <a:r>
              <a:rPr lang="en-US" dirty="0"/>
              <a:t> and W also produce neutrons and increase fission rate</a:t>
            </a:r>
          </a:p>
          <a:p>
            <a:pPr eaLnBrk="1" hangingPunct="1">
              <a:spcBef>
                <a:spcPts val="0"/>
              </a:spcBef>
              <a:defRPr/>
            </a:pPr>
            <a:r>
              <a:rPr lang="en-US" sz="2000" dirty="0">
                <a:solidFill>
                  <a:srgbClr val="FF3300"/>
                </a:solidFill>
              </a:rPr>
              <a:t>Protons provide dose amplification in the target: 1 neutron/30MeV</a:t>
            </a:r>
          </a:p>
          <a:p>
            <a:pPr eaLnBrk="1" hangingPunct="1">
              <a:spcBef>
                <a:spcPts val="0"/>
              </a:spcBef>
              <a:defRPr/>
            </a:pPr>
            <a:r>
              <a:rPr lang="en-US" sz="2000" dirty="0">
                <a:solidFill>
                  <a:srgbClr val="FF3300"/>
                </a:solidFill>
              </a:rPr>
              <a:t>Delayed neutrons or gammas are unique to fission</a:t>
            </a:r>
          </a:p>
          <a:p>
            <a:pPr>
              <a:spcBef>
                <a:spcPts val="0"/>
              </a:spcBef>
            </a:pPr>
            <a:endParaRPr lang="en-US" sz="2000" dirty="0" smtClean="0"/>
          </a:p>
          <a:p>
            <a:pPr>
              <a:spcBef>
                <a:spcPts val="0"/>
              </a:spcBef>
            </a:pPr>
            <a:r>
              <a:rPr lang="en-US" sz="2000" dirty="0" smtClean="0"/>
              <a:t>What are the reasons against using protons for active interrogation?</a:t>
            </a:r>
            <a:endParaRPr lang="en-US" sz="20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18</a:t>
            </a:fld>
            <a:endParaRPr lang="en-US"/>
          </a:p>
        </p:txBody>
      </p:sp>
    </p:spTree>
    <p:extLst>
      <p:ext uri="{BB962C8B-B14F-4D97-AF65-F5344CB8AC3E}">
        <p14:creationId xmlns:p14="http://schemas.microsoft.com/office/powerpoint/2010/main" val="148393742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high energy photons?</a:t>
            </a:r>
            <a:endParaRPr lang="en-US" dirty="0"/>
          </a:p>
        </p:txBody>
      </p:sp>
      <p:sp>
        <p:nvSpPr>
          <p:cNvPr id="3" name="Content Placeholder 2"/>
          <p:cNvSpPr>
            <a:spLocks noGrp="1"/>
          </p:cNvSpPr>
          <p:nvPr>
            <p:ph idx="1"/>
          </p:nvPr>
        </p:nvSpPr>
        <p:spPr/>
        <p:txBody>
          <a:bodyPr/>
          <a:lstStyle/>
          <a:p>
            <a:pPr eaLnBrk="1" hangingPunct="1">
              <a:spcBef>
                <a:spcPts val="0"/>
              </a:spcBef>
            </a:pPr>
            <a:r>
              <a:rPr lang="en-US" dirty="0"/>
              <a:t>Photon ranges in air are sizeable, low attenuation in air</a:t>
            </a:r>
          </a:p>
          <a:p>
            <a:pPr eaLnBrk="1" hangingPunct="1">
              <a:spcBef>
                <a:spcPts val="0"/>
              </a:spcBef>
            </a:pPr>
            <a:endParaRPr lang="en-US" dirty="0" smtClean="0"/>
          </a:p>
          <a:p>
            <a:pPr eaLnBrk="1" hangingPunct="1">
              <a:spcBef>
                <a:spcPts val="0"/>
              </a:spcBef>
            </a:pPr>
            <a:r>
              <a:rPr lang="en-US" dirty="0" smtClean="0"/>
              <a:t>Penetrating </a:t>
            </a:r>
            <a:r>
              <a:rPr lang="en-US" dirty="0"/>
              <a:t>in target of interest</a:t>
            </a:r>
          </a:p>
          <a:p>
            <a:pPr eaLnBrk="1" hangingPunct="1">
              <a:spcBef>
                <a:spcPts val="0"/>
              </a:spcBef>
            </a:pPr>
            <a:endParaRPr lang="en-US" dirty="0" smtClean="0"/>
          </a:p>
          <a:p>
            <a:pPr eaLnBrk="1" hangingPunct="1">
              <a:spcBef>
                <a:spcPts val="0"/>
              </a:spcBef>
            </a:pPr>
            <a:r>
              <a:rPr lang="en-US" dirty="0" smtClean="0"/>
              <a:t>Relatively </a:t>
            </a:r>
            <a:r>
              <a:rPr lang="en-US" dirty="0"/>
              <a:t>“simple” and robust source</a:t>
            </a:r>
          </a:p>
          <a:p>
            <a:pPr eaLnBrk="1" hangingPunct="1">
              <a:spcBef>
                <a:spcPts val="0"/>
              </a:spcBef>
            </a:pPr>
            <a:endParaRPr lang="en-US" dirty="0" smtClean="0"/>
          </a:p>
          <a:p>
            <a:pPr eaLnBrk="1" hangingPunct="1">
              <a:spcBef>
                <a:spcPts val="0"/>
              </a:spcBef>
            </a:pPr>
            <a:r>
              <a:rPr lang="en-US" dirty="0" smtClean="0"/>
              <a:t>Neutron </a:t>
            </a:r>
            <a:r>
              <a:rPr lang="en-US" dirty="0"/>
              <a:t>sources tend to be isotropic and fall off quickly with 1/r</a:t>
            </a:r>
            <a:r>
              <a:rPr lang="en-US" baseline="30000" dirty="0"/>
              <a:t>2</a:t>
            </a:r>
            <a:r>
              <a:rPr lang="en-US" dirty="0"/>
              <a:t> </a:t>
            </a:r>
            <a:endParaRPr lang="en-US" baseline="30000" dirty="0"/>
          </a:p>
          <a:p>
            <a:pPr eaLnBrk="1" hangingPunct="1">
              <a:spcBef>
                <a:spcPts val="0"/>
              </a:spcBef>
            </a:pPr>
            <a:endParaRPr lang="en-US" dirty="0" smtClean="0"/>
          </a:p>
          <a:p>
            <a:pPr eaLnBrk="1" hangingPunct="1">
              <a:spcBef>
                <a:spcPts val="0"/>
              </a:spcBef>
            </a:pPr>
            <a:r>
              <a:rPr lang="en-US" dirty="0" smtClean="0"/>
              <a:t>Other </a:t>
            </a:r>
            <a:r>
              <a:rPr lang="en-US" dirty="0"/>
              <a:t>types of inspection may be possible</a:t>
            </a:r>
          </a:p>
          <a:p>
            <a:pPr lvl="1" eaLnBrk="1" hangingPunct="1">
              <a:spcBef>
                <a:spcPts val="0"/>
              </a:spcBef>
              <a:buFontTx/>
              <a:buChar char="-"/>
            </a:pPr>
            <a:r>
              <a:rPr lang="en-US" sz="2400" dirty="0" smtClean="0"/>
              <a:t>Explosives</a:t>
            </a:r>
          </a:p>
          <a:p>
            <a:pPr lvl="1" eaLnBrk="1" hangingPunct="1">
              <a:spcBef>
                <a:spcPts val="0"/>
              </a:spcBef>
              <a:buFontTx/>
              <a:buChar char="-"/>
            </a:pPr>
            <a:r>
              <a:rPr lang="en-US" sz="2400" dirty="0" err="1" smtClean="0"/>
              <a:t>Chem</a:t>
            </a:r>
            <a:r>
              <a:rPr lang="en-US" sz="2400" dirty="0"/>
              <a:t>/Bio</a:t>
            </a:r>
          </a:p>
          <a:p>
            <a:pPr>
              <a:spcBef>
                <a:spcPts val="0"/>
              </a:spcBef>
            </a:pP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a:t>
            </a:fld>
            <a:endParaRPr lang="en-US"/>
          </a:p>
        </p:txBody>
      </p:sp>
    </p:spTree>
    <p:extLst>
      <p:ext uri="{BB962C8B-B14F-4D97-AF65-F5344CB8AC3E}">
        <p14:creationId xmlns:p14="http://schemas.microsoft.com/office/powerpoint/2010/main" val="36325911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estimates</a:t>
            </a:r>
            <a:endParaRPr lang="en-US" dirty="0"/>
          </a:p>
        </p:txBody>
      </p:sp>
      <p:sp>
        <p:nvSpPr>
          <p:cNvPr id="3" name="Content Placeholder 2"/>
          <p:cNvSpPr>
            <a:spLocks noGrp="1"/>
          </p:cNvSpPr>
          <p:nvPr>
            <p:ph idx="1"/>
          </p:nvPr>
        </p:nvSpPr>
        <p:spPr/>
        <p:txBody>
          <a:bodyPr/>
          <a:lstStyle/>
          <a:p>
            <a:pPr eaLnBrk="1" hangingPunct="1">
              <a:spcBef>
                <a:spcPts val="0"/>
              </a:spcBef>
              <a:defRPr/>
            </a:pPr>
            <a:r>
              <a:rPr lang="en-US" sz="1800" dirty="0"/>
              <a:t>Calculate proton range through air and beam diameter at target from scattering</a:t>
            </a:r>
          </a:p>
          <a:p>
            <a:pPr eaLnBrk="1" hangingPunct="1">
              <a:spcBef>
                <a:spcPts val="0"/>
              </a:spcBef>
              <a:defRPr/>
            </a:pPr>
            <a:r>
              <a:rPr lang="en-US" sz="1800" dirty="0"/>
              <a:t>Target is 4 kg U inside 5 cm W </a:t>
            </a:r>
          </a:p>
          <a:p>
            <a:pPr lvl="1" eaLnBrk="1" hangingPunct="1">
              <a:spcBef>
                <a:spcPts val="0"/>
              </a:spcBef>
              <a:defRPr/>
            </a:pPr>
            <a:r>
              <a:rPr lang="en-US" sz="1800" dirty="0"/>
              <a:t>Projected area ~ 36 cm</a:t>
            </a:r>
            <a:r>
              <a:rPr lang="en-US" sz="1800" baseline="30000" dirty="0"/>
              <a:t>2</a:t>
            </a:r>
            <a:endParaRPr lang="en-US" sz="1800" dirty="0"/>
          </a:p>
          <a:p>
            <a:pPr eaLnBrk="1" hangingPunct="1">
              <a:spcBef>
                <a:spcPts val="0"/>
              </a:spcBef>
              <a:defRPr/>
            </a:pPr>
            <a:r>
              <a:rPr lang="en-US" sz="1800" dirty="0"/>
              <a:t>Beam energy after W determines yield/proton in U</a:t>
            </a:r>
          </a:p>
          <a:p>
            <a:pPr eaLnBrk="1" hangingPunct="1">
              <a:spcBef>
                <a:spcPts val="0"/>
              </a:spcBef>
              <a:defRPr/>
            </a:pPr>
            <a:r>
              <a:rPr lang="en-US" sz="1800" dirty="0"/>
              <a:t>Calculate p/cm</a:t>
            </a:r>
            <a:r>
              <a:rPr lang="en-US" sz="1800" baseline="30000" dirty="0"/>
              <a:t>2</a:t>
            </a:r>
            <a:r>
              <a:rPr lang="en-US" sz="1800" dirty="0"/>
              <a:t>/s</a:t>
            </a:r>
          </a:p>
          <a:p>
            <a:pPr eaLnBrk="1" hangingPunct="1">
              <a:spcBef>
                <a:spcPts val="0"/>
              </a:spcBef>
              <a:defRPr/>
            </a:pPr>
            <a:r>
              <a:rPr lang="en-US" sz="1800" dirty="0">
                <a:solidFill>
                  <a:srgbClr val="FF0000"/>
                </a:solidFill>
              </a:rPr>
              <a:t>Note critical dose issue:</a:t>
            </a:r>
          </a:p>
          <a:p>
            <a:pPr lvl="1" eaLnBrk="1" hangingPunct="1">
              <a:spcBef>
                <a:spcPts val="0"/>
              </a:spcBef>
              <a:defRPr/>
            </a:pPr>
            <a:r>
              <a:rPr lang="en-US" sz="1800" dirty="0">
                <a:solidFill>
                  <a:srgbClr val="FF0000"/>
                </a:solidFill>
              </a:rPr>
              <a:t>5</a:t>
            </a:r>
            <a:r>
              <a:rPr lang="en-US" sz="1800" dirty="0">
                <a:solidFill>
                  <a:srgbClr val="FF0000"/>
                </a:solidFill>
                <a:cs typeface="Arial" charset="0"/>
              </a:rPr>
              <a:t>×10</a:t>
            </a:r>
            <a:r>
              <a:rPr lang="en-US" sz="1800" baseline="30000" dirty="0">
                <a:solidFill>
                  <a:srgbClr val="FF0000"/>
                </a:solidFill>
                <a:cs typeface="Arial" charset="0"/>
              </a:rPr>
              <a:t>8 </a:t>
            </a:r>
            <a:r>
              <a:rPr lang="en-US" sz="1800" dirty="0">
                <a:solidFill>
                  <a:srgbClr val="FF0000"/>
                </a:solidFill>
                <a:cs typeface="Arial" charset="0"/>
              </a:rPr>
              <a:t>protons/100 cm</a:t>
            </a:r>
            <a:r>
              <a:rPr lang="en-US" sz="1800" baseline="30000" dirty="0">
                <a:solidFill>
                  <a:srgbClr val="FF0000"/>
                </a:solidFill>
                <a:cs typeface="Arial" charset="0"/>
              </a:rPr>
              <a:t>2</a:t>
            </a:r>
            <a:r>
              <a:rPr lang="en-US" sz="1800" dirty="0">
                <a:solidFill>
                  <a:srgbClr val="FF0000"/>
                </a:solidFill>
              </a:rPr>
              <a:t>  is 400 </a:t>
            </a:r>
            <a:r>
              <a:rPr lang="en-US" sz="1800" dirty="0" err="1">
                <a:solidFill>
                  <a:srgbClr val="FF0000"/>
                </a:solidFill>
              </a:rPr>
              <a:t>mrem</a:t>
            </a:r>
            <a:endParaRPr lang="en-US" sz="1800" dirty="0">
              <a:solidFill>
                <a:srgbClr val="FF0000"/>
              </a:solidFill>
            </a:endParaRPr>
          </a:p>
          <a:p>
            <a:pPr eaLnBrk="1" hangingPunct="1">
              <a:spcBef>
                <a:spcPts val="0"/>
              </a:spcBef>
              <a:defRPr/>
            </a:pPr>
            <a:endParaRPr lang="en-US" sz="1800" dirty="0"/>
          </a:p>
          <a:p>
            <a:pPr eaLnBrk="1" hangingPunct="1">
              <a:spcBef>
                <a:spcPts val="0"/>
              </a:spcBef>
              <a:defRPr/>
            </a:pPr>
            <a:endParaRPr lang="en-US" sz="18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19</a:t>
            </a:fld>
            <a:endParaRPr lang="en-US"/>
          </a:p>
        </p:txBody>
      </p:sp>
    </p:spTree>
    <p:extLst>
      <p:ext uri="{BB962C8B-B14F-4D97-AF65-F5344CB8AC3E}">
        <p14:creationId xmlns:p14="http://schemas.microsoft.com/office/powerpoint/2010/main" val="3095364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pPr eaLnBrk="1" hangingPunct="1">
              <a:spcBef>
                <a:spcPts val="0"/>
              </a:spcBef>
            </a:pPr>
            <a:r>
              <a:rPr lang="en-US" sz="1800" b="1" dirty="0">
                <a:ea typeface="ＭＳ Ｐゴシック" pitchFamily="34" charset="-128"/>
              </a:rPr>
              <a:t>500 MeV protons through100 m of air</a:t>
            </a:r>
          </a:p>
          <a:p>
            <a:pPr eaLnBrk="1" hangingPunct="1">
              <a:spcBef>
                <a:spcPts val="0"/>
              </a:spcBef>
            </a:pPr>
            <a:r>
              <a:rPr lang="en-US" sz="1800" b="1" dirty="0">
                <a:ea typeface="ＭＳ Ｐゴシック" pitchFamily="34" charset="-128"/>
              </a:rPr>
              <a:t>Beam diameter (FWHM) at 100 m ~ 1.0 m </a:t>
            </a:r>
          </a:p>
          <a:p>
            <a:pPr eaLnBrk="1" hangingPunct="1">
              <a:spcBef>
                <a:spcPts val="0"/>
              </a:spcBef>
            </a:pPr>
            <a:r>
              <a:rPr lang="en-US" sz="1800" b="1" dirty="0">
                <a:ea typeface="ＭＳ Ｐゴシック" pitchFamily="34" charset="-128"/>
              </a:rPr>
              <a:t>Mean energy after 5 cm of W is 308 MeV.   </a:t>
            </a:r>
          </a:p>
          <a:p>
            <a:pPr eaLnBrk="1" hangingPunct="1">
              <a:spcBef>
                <a:spcPts val="0"/>
              </a:spcBef>
            </a:pPr>
            <a:r>
              <a:rPr lang="en-US" sz="1800" b="1" dirty="0">
                <a:ea typeface="ＭＳ Ｐゴシック" pitchFamily="34" charset="-128"/>
              </a:rPr>
              <a:t>Proton current of 10 µA	 </a:t>
            </a:r>
          </a:p>
          <a:p>
            <a:pPr lvl="1" eaLnBrk="1" hangingPunct="1">
              <a:spcBef>
                <a:spcPts val="0"/>
              </a:spcBef>
              <a:buFontTx/>
              <a:buChar char="-"/>
            </a:pPr>
            <a:r>
              <a:rPr lang="en-US" sz="1800" b="1" dirty="0" smtClean="0">
                <a:ea typeface="ＭＳ Ｐゴシック" pitchFamily="34" charset="-128"/>
              </a:rPr>
              <a:t>number </a:t>
            </a:r>
            <a:r>
              <a:rPr lang="en-US" sz="1800" b="1" dirty="0">
                <a:ea typeface="ＭＳ Ｐゴシック" pitchFamily="34" charset="-128"/>
              </a:rPr>
              <a:t>of protons is 10</a:t>
            </a:r>
            <a:r>
              <a:rPr lang="en-US" sz="1800" b="1" baseline="30000" dirty="0">
                <a:ea typeface="ＭＳ Ｐゴシック" pitchFamily="34" charset="-128"/>
              </a:rPr>
              <a:t>-5</a:t>
            </a:r>
            <a:r>
              <a:rPr lang="en-US" sz="1800" b="1" dirty="0">
                <a:ea typeface="ＭＳ Ｐゴシック" pitchFamily="34" charset="-128"/>
              </a:rPr>
              <a:t> x 6 x 10</a:t>
            </a:r>
            <a:r>
              <a:rPr lang="en-US" sz="1800" b="1" baseline="30000" dirty="0">
                <a:ea typeface="ＭＳ Ｐゴシック" pitchFamily="34" charset="-128"/>
              </a:rPr>
              <a:t>+18</a:t>
            </a:r>
            <a:r>
              <a:rPr lang="en-US" sz="1800" b="1" dirty="0">
                <a:ea typeface="ＭＳ Ｐゴシック" pitchFamily="34" charset="-128"/>
              </a:rPr>
              <a:t> ~ 6 x 10</a:t>
            </a:r>
            <a:r>
              <a:rPr lang="en-US" sz="1800" b="1" baseline="30000" dirty="0">
                <a:ea typeface="ＭＳ Ｐゴシック" pitchFamily="34" charset="-128"/>
              </a:rPr>
              <a:t>13</a:t>
            </a:r>
            <a:r>
              <a:rPr lang="en-US" sz="1800" b="1" dirty="0">
                <a:ea typeface="ＭＳ Ｐゴシック" pitchFamily="34" charset="-128"/>
              </a:rPr>
              <a:t> p/</a:t>
            </a:r>
            <a:r>
              <a:rPr lang="en-US" sz="1800" b="1" dirty="0" smtClean="0">
                <a:ea typeface="ＭＳ Ｐゴシック" pitchFamily="34" charset="-128"/>
              </a:rPr>
              <a:t>s</a:t>
            </a:r>
          </a:p>
          <a:p>
            <a:pPr lvl="1" eaLnBrk="1" hangingPunct="1">
              <a:spcBef>
                <a:spcPts val="0"/>
              </a:spcBef>
              <a:buFontTx/>
              <a:buChar char="-"/>
            </a:pPr>
            <a:r>
              <a:rPr lang="en-US" sz="1800" b="1" dirty="0" smtClean="0">
                <a:ea typeface="ＭＳ Ｐゴシック" pitchFamily="34" charset="-128"/>
              </a:rPr>
              <a:t>Flux  </a:t>
            </a:r>
            <a:r>
              <a:rPr lang="en-US" sz="1800" b="1" dirty="0">
                <a:ea typeface="ＭＳ Ｐゴシック" pitchFamily="34" charset="-128"/>
              </a:rPr>
              <a:t>=  7.6 x 10</a:t>
            </a:r>
            <a:r>
              <a:rPr lang="en-US" sz="1800" b="1" baseline="30000" dirty="0">
                <a:ea typeface="ＭＳ Ｐゴシック" pitchFamily="34" charset="-128"/>
              </a:rPr>
              <a:t>9</a:t>
            </a:r>
            <a:r>
              <a:rPr lang="en-US" sz="1800" b="1" dirty="0">
                <a:ea typeface="ＭＳ Ｐゴシック" pitchFamily="34" charset="-128"/>
              </a:rPr>
              <a:t> p/cm</a:t>
            </a:r>
            <a:r>
              <a:rPr lang="en-US" sz="1800" b="1" baseline="30000" dirty="0">
                <a:ea typeface="ＭＳ Ｐゴシック" pitchFamily="34" charset="-128"/>
              </a:rPr>
              <a:t>2</a:t>
            </a:r>
            <a:r>
              <a:rPr lang="en-US" sz="1800" b="1" dirty="0">
                <a:ea typeface="ＭＳ Ｐゴシック" pitchFamily="34" charset="-128"/>
              </a:rPr>
              <a:t>/</a:t>
            </a:r>
            <a:r>
              <a:rPr lang="en-US" sz="1800" b="1" dirty="0" smtClean="0">
                <a:ea typeface="ＭＳ Ｐゴシック" pitchFamily="34" charset="-128"/>
              </a:rPr>
              <a:t>s</a:t>
            </a:r>
          </a:p>
          <a:p>
            <a:pPr lvl="1" eaLnBrk="1" hangingPunct="1">
              <a:spcBef>
                <a:spcPts val="0"/>
              </a:spcBef>
              <a:buFontTx/>
              <a:buChar char="-"/>
            </a:pPr>
            <a:r>
              <a:rPr lang="en-US" sz="1800" b="1" dirty="0" smtClean="0">
                <a:ea typeface="ＭＳ Ｐゴシック" pitchFamily="34" charset="-128"/>
              </a:rPr>
              <a:t>On </a:t>
            </a:r>
            <a:r>
              <a:rPr lang="en-US" sz="1800" b="1" dirty="0">
                <a:ea typeface="ＭＳ Ｐゴシック" pitchFamily="34" charset="-128"/>
              </a:rPr>
              <a:t>target = 2.7 x 10</a:t>
            </a:r>
            <a:r>
              <a:rPr lang="en-US" sz="1800" b="1" baseline="30000" dirty="0">
                <a:ea typeface="ＭＳ Ｐゴシック" pitchFamily="34" charset="-128"/>
              </a:rPr>
              <a:t>11</a:t>
            </a:r>
            <a:r>
              <a:rPr lang="en-US" sz="1800" b="1" dirty="0">
                <a:ea typeface="ＭＳ Ｐゴシック" pitchFamily="34" charset="-128"/>
              </a:rPr>
              <a:t> p/</a:t>
            </a:r>
            <a:r>
              <a:rPr lang="en-US" sz="1800" b="1" dirty="0" smtClean="0">
                <a:ea typeface="ＭＳ Ｐゴシック" pitchFamily="34" charset="-128"/>
              </a:rPr>
              <a:t>s</a:t>
            </a:r>
          </a:p>
          <a:p>
            <a:pPr lvl="1" eaLnBrk="1" hangingPunct="1">
              <a:spcBef>
                <a:spcPts val="0"/>
              </a:spcBef>
              <a:buFontTx/>
              <a:buChar char="-"/>
            </a:pPr>
            <a:r>
              <a:rPr lang="en-US" sz="1800" b="1" dirty="0" smtClean="0">
                <a:ea typeface="ＭＳ Ｐゴシック" pitchFamily="34" charset="-128"/>
              </a:rPr>
              <a:t>Simple </a:t>
            </a:r>
            <a:r>
              <a:rPr lang="en-US" sz="1800" b="1" dirty="0">
                <a:ea typeface="ＭＳ Ｐゴシック" pitchFamily="34" charset="-128"/>
              </a:rPr>
              <a:t>spallation yields 2.7 x 10</a:t>
            </a:r>
            <a:r>
              <a:rPr lang="en-US" sz="1800" b="1" baseline="30000" dirty="0">
                <a:ea typeface="ＭＳ Ｐゴシック" pitchFamily="34" charset="-128"/>
              </a:rPr>
              <a:t>12</a:t>
            </a:r>
            <a:r>
              <a:rPr lang="en-US" sz="1800" b="1" dirty="0">
                <a:ea typeface="ＭＳ Ｐゴシック" pitchFamily="34" charset="-128"/>
              </a:rPr>
              <a:t> n/s.</a:t>
            </a:r>
          </a:p>
          <a:p>
            <a:pPr>
              <a:spcBef>
                <a:spcPts val="0"/>
              </a:spcBef>
            </a:pPr>
            <a:endParaRPr lang="en-US" sz="1800" b="1"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20</a:t>
            </a:fld>
            <a:endParaRPr lang="en-US" dirty="0"/>
          </a:p>
        </p:txBody>
      </p:sp>
    </p:spTree>
    <p:extLst>
      <p:ext uri="{BB962C8B-B14F-4D97-AF65-F5344CB8AC3E}">
        <p14:creationId xmlns:p14="http://schemas.microsoft.com/office/powerpoint/2010/main" val="32411452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pPr eaLnBrk="1" hangingPunct="1">
              <a:lnSpc>
                <a:spcPct val="90000"/>
              </a:lnSpc>
              <a:spcBef>
                <a:spcPts val="0"/>
              </a:spcBef>
            </a:pPr>
            <a:r>
              <a:rPr lang="en-US" sz="1800" b="1" dirty="0">
                <a:ea typeface="ＭＳ Ｐゴシック" pitchFamily="34" charset="-128"/>
              </a:rPr>
              <a:t>2 </a:t>
            </a:r>
            <a:r>
              <a:rPr lang="en-US" sz="1800" b="1" dirty="0" err="1">
                <a:ea typeface="ＭＳ Ｐゴシック" pitchFamily="34" charset="-128"/>
              </a:rPr>
              <a:t>GeV</a:t>
            </a:r>
            <a:r>
              <a:rPr lang="en-US" sz="1800" b="1" dirty="0">
                <a:ea typeface="ＭＳ Ｐゴシック" pitchFamily="34" charset="-128"/>
              </a:rPr>
              <a:t> protons through 2000 m of air</a:t>
            </a:r>
          </a:p>
          <a:p>
            <a:pPr eaLnBrk="1" hangingPunct="1">
              <a:lnSpc>
                <a:spcPct val="90000"/>
              </a:lnSpc>
              <a:spcBef>
                <a:spcPts val="0"/>
              </a:spcBef>
            </a:pPr>
            <a:r>
              <a:rPr lang="en-US" sz="1800" b="1" dirty="0">
                <a:ea typeface="ＭＳ Ｐゴシック" pitchFamily="34" charset="-128"/>
              </a:rPr>
              <a:t>Beam diameter (FWHM) at 2000 m ~ 22.8 m </a:t>
            </a:r>
          </a:p>
          <a:p>
            <a:pPr eaLnBrk="1" hangingPunct="1">
              <a:lnSpc>
                <a:spcPct val="90000"/>
              </a:lnSpc>
              <a:spcBef>
                <a:spcPts val="0"/>
              </a:spcBef>
            </a:pPr>
            <a:r>
              <a:rPr lang="en-US" sz="1800" b="1" dirty="0">
                <a:ea typeface="ＭＳ Ｐゴシック" pitchFamily="34" charset="-128"/>
              </a:rPr>
              <a:t>Mean energy after 5 cm of W is 1.43 </a:t>
            </a:r>
            <a:r>
              <a:rPr lang="en-US" sz="1800" b="1" dirty="0" err="1">
                <a:ea typeface="ＭＳ Ｐゴシック" pitchFamily="34" charset="-128"/>
              </a:rPr>
              <a:t>GeV</a:t>
            </a:r>
            <a:r>
              <a:rPr lang="en-US" sz="1800" b="1" dirty="0">
                <a:ea typeface="ＭＳ Ｐゴシック" pitchFamily="34" charset="-128"/>
              </a:rPr>
              <a:t>.   </a:t>
            </a:r>
          </a:p>
          <a:p>
            <a:pPr eaLnBrk="1" hangingPunct="1">
              <a:lnSpc>
                <a:spcPct val="90000"/>
              </a:lnSpc>
              <a:spcBef>
                <a:spcPts val="0"/>
              </a:spcBef>
            </a:pPr>
            <a:r>
              <a:rPr lang="en-US" sz="1800" b="1" dirty="0">
                <a:ea typeface="ＭＳ Ｐゴシック" pitchFamily="34" charset="-128"/>
              </a:rPr>
              <a:t>Proton current of 10 </a:t>
            </a:r>
            <a:r>
              <a:rPr lang="el-GR" sz="1800" b="1" dirty="0">
                <a:ea typeface="ＭＳ Ｐゴシック" pitchFamily="34" charset="-128"/>
              </a:rPr>
              <a:t>μ</a:t>
            </a:r>
            <a:r>
              <a:rPr lang="en-US" sz="1800" b="1" dirty="0">
                <a:ea typeface="ＭＳ Ｐゴシック" pitchFamily="34" charset="-128"/>
              </a:rPr>
              <a:t>A	 </a:t>
            </a:r>
          </a:p>
          <a:p>
            <a:pPr lvl="1" eaLnBrk="1" hangingPunct="1">
              <a:lnSpc>
                <a:spcPct val="90000"/>
              </a:lnSpc>
              <a:spcBef>
                <a:spcPts val="0"/>
              </a:spcBef>
              <a:buFontTx/>
              <a:buChar char="-"/>
            </a:pPr>
            <a:r>
              <a:rPr lang="en-US" sz="1800" b="1" dirty="0" smtClean="0">
                <a:ea typeface="ＭＳ Ｐゴシック" pitchFamily="34" charset="-128"/>
              </a:rPr>
              <a:t>Number </a:t>
            </a:r>
            <a:r>
              <a:rPr lang="en-US" sz="1800" b="1" dirty="0">
                <a:ea typeface="ＭＳ Ｐゴシック" pitchFamily="34" charset="-128"/>
              </a:rPr>
              <a:t>of protons is 10</a:t>
            </a:r>
            <a:r>
              <a:rPr lang="en-US" sz="1800" b="1" baseline="30000" dirty="0">
                <a:ea typeface="ＭＳ Ｐゴシック" pitchFamily="34" charset="-128"/>
              </a:rPr>
              <a:t>-5</a:t>
            </a:r>
            <a:r>
              <a:rPr lang="en-US" sz="1800" b="1" dirty="0">
                <a:ea typeface="ＭＳ Ｐゴシック" pitchFamily="34" charset="-128"/>
              </a:rPr>
              <a:t> x 6 x 10</a:t>
            </a:r>
            <a:r>
              <a:rPr lang="en-US" sz="1800" b="1" baseline="30000" dirty="0">
                <a:ea typeface="ＭＳ Ｐゴシック" pitchFamily="34" charset="-128"/>
              </a:rPr>
              <a:t>+18</a:t>
            </a:r>
            <a:r>
              <a:rPr lang="en-US" sz="1800" b="1" dirty="0">
                <a:ea typeface="ＭＳ Ｐゴシック" pitchFamily="34" charset="-128"/>
              </a:rPr>
              <a:t> ~ 6 x 10</a:t>
            </a:r>
            <a:r>
              <a:rPr lang="en-US" sz="1800" b="1" baseline="30000" dirty="0">
                <a:ea typeface="ＭＳ Ｐゴシック" pitchFamily="34" charset="-128"/>
              </a:rPr>
              <a:t>13</a:t>
            </a:r>
            <a:r>
              <a:rPr lang="en-US" sz="1800" b="1" dirty="0">
                <a:ea typeface="ＭＳ Ｐゴシック" pitchFamily="34" charset="-128"/>
              </a:rPr>
              <a:t> p/</a:t>
            </a:r>
            <a:r>
              <a:rPr lang="en-US" sz="1800" b="1" dirty="0" smtClean="0">
                <a:ea typeface="ＭＳ Ｐゴシック" pitchFamily="34" charset="-128"/>
              </a:rPr>
              <a:t>s</a:t>
            </a:r>
          </a:p>
          <a:p>
            <a:pPr lvl="1" eaLnBrk="1" hangingPunct="1">
              <a:lnSpc>
                <a:spcPct val="90000"/>
              </a:lnSpc>
              <a:spcBef>
                <a:spcPts val="0"/>
              </a:spcBef>
              <a:buFontTx/>
              <a:buChar char="-"/>
            </a:pPr>
            <a:r>
              <a:rPr lang="en-US" sz="1800" b="1" dirty="0" smtClean="0">
                <a:ea typeface="ＭＳ Ｐゴシック" pitchFamily="34" charset="-128"/>
              </a:rPr>
              <a:t>Flux  </a:t>
            </a:r>
            <a:r>
              <a:rPr lang="en-US" sz="1800" b="1" dirty="0">
                <a:ea typeface="ＭＳ Ｐゴシック" pitchFamily="34" charset="-128"/>
              </a:rPr>
              <a:t>=  1.5 x 10</a:t>
            </a:r>
            <a:r>
              <a:rPr lang="en-US" sz="1800" b="1" baseline="30000" dirty="0">
                <a:ea typeface="ＭＳ Ｐゴシック" pitchFamily="34" charset="-128"/>
              </a:rPr>
              <a:t>7</a:t>
            </a:r>
            <a:r>
              <a:rPr lang="en-US" sz="1800" b="1" dirty="0">
                <a:ea typeface="ＭＳ Ｐゴシック" pitchFamily="34" charset="-128"/>
              </a:rPr>
              <a:t> p/cm</a:t>
            </a:r>
            <a:r>
              <a:rPr lang="en-US" sz="1800" b="1" baseline="30000" dirty="0">
                <a:ea typeface="ＭＳ Ｐゴシック" pitchFamily="34" charset="-128"/>
              </a:rPr>
              <a:t>2</a:t>
            </a:r>
            <a:r>
              <a:rPr lang="en-US" sz="1800" b="1" dirty="0">
                <a:ea typeface="ＭＳ Ｐゴシック" pitchFamily="34" charset="-128"/>
              </a:rPr>
              <a:t>/</a:t>
            </a:r>
            <a:r>
              <a:rPr lang="en-US" sz="1800" b="1" dirty="0" smtClean="0">
                <a:ea typeface="ＭＳ Ｐゴシック" pitchFamily="34" charset="-128"/>
              </a:rPr>
              <a:t>s</a:t>
            </a:r>
          </a:p>
          <a:p>
            <a:pPr lvl="1" eaLnBrk="1" hangingPunct="1">
              <a:lnSpc>
                <a:spcPct val="90000"/>
              </a:lnSpc>
              <a:spcBef>
                <a:spcPts val="0"/>
              </a:spcBef>
              <a:buFontTx/>
              <a:buChar char="-"/>
            </a:pPr>
            <a:r>
              <a:rPr lang="en-US" sz="1800" b="1" dirty="0" smtClean="0">
                <a:ea typeface="ＭＳ Ｐゴシック" pitchFamily="34" charset="-128"/>
              </a:rPr>
              <a:t>On </a:t>
            </a:r>
            <a:r>
              <a:rPr lang="en-US" sz="1800" b="1" dirty="0">
                <a:ea typeface="ＭＳ Ｐゴシック" pitchFamily="34" charset="-128"/>
              </a:rPr>
              <a:t>target = 2.7 x 10</a:t>
            </a:r>
            <a:r>
              <a:rPr lang="en-US" sz="1800" b="1" baseline="30000" dirty="0">
                <a:ea typeface="ＭＳ Ｐゴシック" pitchFamily="34" charset="-128"/>
              </a:rPr>
              <a:t>11</a:t>
            </a:r>
            <a:r>
              <a:rPr lang="en-US" sz="1800" b="1" dirty="0">
                <a:ea typeface="ＭＳ Ｐゴシック" pitchFamily="34" charset="-128"/>
              </a:rPr>
              <a:t> p/</a:t>
            </a:r>
            <a:r>
              <a:rPr lang="en-US" sz="1800" b="1" dirty="0" smtClean="0">
                <a:ea typeface="ＭＳ Ｐゴシック" pitchFamily="34" charset="-128"/>
              </a:rPr>
              <a:t>s</a:t>
            </a:r>
          </a:p>
          <a:p>
            <a:pPr lvl="1" eaLnBrk="1" hangingPunct="1">
              <a:lnSpc>
                <a:spcPct val="90000"/>
              </a:lnSpc>
              <a:spcBef>
                <a:spcPts val="0"/>
              </a:spcBef>
              <a:buFontTx/>
              <a:buChar char="-"/>
            </a:pPr>
            <a:r>
              <a:rPr lang="en-US" sz="1800" b="1" dirty="0" smtClean="0">
                <a:ea typeface="ＭＳ Ｐゴシック" pitchFamily="34" charset="-128"/>
              </a:rPr>
              <a:t>Simple </a:t>
            </a:r>
            <a:r>
              <a:rPr lang="en-US" sz="1800" b="1" dirty="0">
                <a:ea typeface="ＭＳ Ｐゴシック" pitchFamily="34" charset="-128"/>
              </a:rPr>
              <a:t>spallation yields 5 x 10</a:t>
            </a:r>
            <a:r>
              <a:rPr lang="en-US" sz="1800" b="1" baseline="30000" dirty="0">
                <a:ea typeface="ＭＳ Ｐゴシック" pitchFamily="34" charset="-128"/>
              </a:rPr>
              <a:t>8</a:t>
            </a:r>
            <a:r>
              <a:rPr lang="en-US" sz="1800" b="1" dirty="0">
                <a:ea typeface="ＭＳ Ｐゴシック" pitchFamily="34" charset="-128"/>
              </a:rPr>
              <a:t> n/s</a:t>
            </a:r>
          </a:p>
          <a:p>
            <a:pPr lvl="2" eaLnBrk="1" hangingPunct="1">
              <a:lnSpc>
                <a:spcPct val="90000"/>
              </a:lnSpc>
              <a:spcBef>
                <a:spcPts val="0"/>
              </a:spcBef>
            </a:pPr>
            <a:r>
              <a:rPr lang="en-US" sz="1800" b="1" dirty="0">
                <a:ea typeface="ＭＳ Ｐゴシック" pitchFamily="34" charset="-128"/>
              </a:rPr>
              <a:t>Yield/p is lower due to target thickness</a:t>
            </a:r>
          </a:p>
          <a:p>
            <a:pPr lvl="2" eaLnBrk="1" hangingPunct="1">
              <a:lnSpc>
                <a:spcPct val="90000"/>
              </a:lnSpc>
              <a:spcBef>
                <a:spcPts val="0"/>
              </a:spcBef>
            </a:pPr>
            <a:r>
              <a:rPr lang="en-US" sz="1800" b="1" dirty="0">
                <a:ea typeface="ＭＳ Ｐゴシック" pitchFamily="34" charset="-128"/>
              </a:rPr>
              <a:t>May want to increase current to 100 </a:t>
            </a:r>
            <a:r>
              <a:rPr lang="el-GR" sz="1800" b="1" dirty="0">
                <a:ea typeface="ＭＳ Ｐゴシック" pitchFamily="34" charset="-128"/>
              </a:rPr>
              <a:t>μ</a:t>
            </a:r>
            <a:r>
              <a:rPr lang="en-US" sz="1800" b="1" dirty="0">
                <a:ea typeface="ＭＳ Ｐゴシック" pitchFamily="34" charset="-128"/>
              </a:rPr>
              <a:t>A</a:t>
            </a:r>
          </a:p>
          <a:p>
            <a:pPr>
              <a:spcBef>
                <a:spcPts val="0"/>
              </a:spcBef>
            </a:pPr>
            <a:endParaRPr lang="en-US" sz="1800" b="1"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21</a:t>
            </a:fld>
            <a:endParaRPr lang="en-US"/>
          </a:p>
        </p:txBody>
      </p:sp>
    </p:spTree>
    <p:extLst>
      <p:ext uri="{BB962C8B-B14F-4D97-AF65-F5344CB8AC3E}">
        <p14:creationId xmlns:p14="http://schemas.microsoft.com/office/powerpoint/2010/main" val="183167048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beam spread - size</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22</a:t>
            </a:fld>
            <a:endParaRPr lang="en-US"/>
          </a:p>
        </p:txBody>
      </p:sp>
      <p:pic>
        <p:nvPicPr>
          <p:cNvPr id="5" name="Picture 6"/>
          <p:cNvPicPr>
            <a:picLocks noChangeAspect="1" noChangeArrowheads="1"/>
          </p:cNvPicPr>
          <p:nvPr/>
        </p:nvPicPr>
        <p:blipFill>
          <a:blip r:embed="rId3" cstate="print"/>
          <a:srcRect l="1389" t="7809" r="12848" b="7259"/>
          <a:stretch>
            <a:fillRect/>
          </a:stretch>
        </p:blipFill>
        <p:spPr bwMode="auto">
          <a:xfrm>
            <a:off x="381000" y="1600200"/>
            <a:ext cx="4191000" cy="3324225"/>
          </a:xfrm>
          <a:prstGeom prst="rect">
            <a:avLst/>
          </a:prstGeom>
          <a:noFill/>
          <a:ln w="9525">
            <a:noFill/>
            <a:miter lim="800000"/>
            <a:headEnd/>
            <a:tailEnd/>
          </a:ln>
        </p:spPr>
      </p:pic>
      <p:pic>
        <p:nvPicPr>
          <p:cNvPr id="6" name="Picture 6"/>
          <p:cNvPicPr>
            <a:picLocks noChangeAspect="1" noChangeArrowheads="1"/>
          </p:cNvPicPr>
          <p:nvPr/>
        </p:nvPicPr>
        <p:blipFill>
          <a:blip r:embed="rId3" cstate="print"/>
          <a:srcRect l="1389" t="7809" r="12848" b="7259"/>
          <a:stretch>
            <a:fillRect/>
          </a:stretch>
        </p:blipFill>
        <p:spPr bwMode="auto">
          <a:xfrm>
            <a:off x="4648200" y="1600200"/>
            <a:ext cx="4191000" cy="3324225"/>
          </a:xfrm>
          <a:prstGeom prst="rect">
            <a:avLst/>
          </a:prstGeom>
          <a:noFill/>
          <a:ln w="9525">
            <a:noFill/>
            <a:miter lim="800000"/>
            <a:headEnd/>
            <a:tailEnd/>
          </a:ln>
        </p:spPr>
      </p:pic>
      <p:sp>
        <p:nvSpPr>
          <p:cNvPr id="7" name="Rectangle 8"/>
          <p:cNvSpPr>
            <a:spLocks noChangeArrowheads="1"/>
          </p:cNvSpPr>
          <p:nvPr/>
        </p:nvSpPr>
        <p:spPr bwMode="auto">
          <a:xfrm>
            <a:off x="892089" y="4971221"/>
            <a:ext cx="2903710" cy="650947"/>
          </a:xfrm>
          <a:prstGeom prst="rect">
            <a:avLst/>
          </a:prstGeom>
          <a:noFill/>
          <a:ln w="9525">
            <a:noFill/>
            <a:miter lim="800000"/>
            <a:headEnd/>
            <a:tailEnd/>
          </a:ln>
        </p:spPr>
        <p:txBody>
          <a:bodyPr wrap="none" anchor="ctr">
            <a:spAutoFit/>
          </a:bodyPr>
          <a:lstStyle/>
          <a:p>
            <a:pPr algn="ctr">
              <a:lnSpc>
                <a:spcPct val="90000"/>
              </a:lnSpc>
              <a:spcBef>
                <a:spcPct val="20000"/>
              </a:spcBef>
              <a:buNone/>
            </a:pPr>
            <a:r>
              <a:rPr lang="en-US" sz="1800" b="1" dirty="0">
                <a:latin typeface="Arial"/>
                <a:cs typeface="Arial"/>
              </a:rPr>
              <a:t>500 MeV b</a:t>
            </a:r>
            <a:r>
              <a:rPr lang="en-US" sz="1800" b="1" dirty="0" smtClean="0">
                <a:latin typeface="Arial"/>
                <a:cs typeface="Arial"/>
              </a:rPr>
              <a:t>eam </a:t>
            </a:r>
            <a:r>
              <a:rPr lang="en-US" sz="1800" b="1" dirty="0">
                <a:latin typeface="Arial"/>
                <a:cs typeface="Arial"/>
              </a:rPr>
              <a:t>at 100 m</a:t>
            </a:r>
          </a:p>
          <a:p>
            <a:pPr algn="ctr">
              <a:lnSpc>
                <a:spcPct val="90000"/>
              </a:lnSpc>
              <a:spcBef>
                <a:spcPct val="20000"/>
              </a:spcBef>
              <a:buNone/>
            </a:pPr>
            <a:r>
              <a:rPr lang="en-US" sz="1800" b="1" dirty="0">
                <a:latin typeface="Arial"/>
                <a:cs typeface="Arial"/>
              </a:rPr>
              <a:t>1.0 m FWHM (0.1 m bins)</a:t>
            </a:r>
          </a:p>
        </p:txBody>
      </p:sp>
      <p:sp>
        <p:nvSpPr>
          <p:cNvPr id="8" name="Rectangle 9"/>
          <p:cNvSpPr>
            <a:spLocks noChangeArrowheads="1"/>
          </p:cNvSpPr>
          <p:nvPr/>
        </p:nvSpPr>
        <p:spPr bwMode="auto">
          <a:xfrm>
            <a:off x="5291844" y="4953685"/>
            <a:ext cx="3032088" cy="646331"/>
          </a:xfrm>
          <a:prstGeom prst="rect">
            <a:avLst/>
          </a:prstGeom>
          <a:noFill/>
          <a:ln w="9525">
            <a:noFill/>
            <a:miter lim="800000"/>
            <a:headEnd/>
            <a:tailEnd/>
          </a:ln>
        </p:spPr>
        <p:txBody>
          <a:bodyPr wrap="none" anchor="ctr">
            <a:spAutoFit/>
          </a:bodyPr>
          <a:lstStyle/>
          <a:p>
            <a:pPr algn="ctr" eaLnBrk="0" hangingPunct="0">
              <a:buNone/>
            </a:pPr>
            <a:r>
              <a:rPr lang="en-US" altLang="ja-JP" sz="1800" b="1" dirty="0">
                <a:latin typeface="Arial"/>
                <a:cs typeface="Arial"/>
              </a:rPr>
              <a:t>2 GeV beam </a:t>
            </a:r>
            <a:r>
              <a:rPr lang="en-US" altLang="ja-JP" sz="1800" b="1" dirty="0" smtClean="0">
                <a:latin typeface="Arial"/>
                <a:cs typeface="Arial"/>
              </a:rPr>
              <a:t>at 2000 m</a:t>
            </a:r>
            <a:endParaRPr lang="en-US" altLang="ja-JP" sz="1800" b="1" dirty="0">
              <a:latin typeface="Arial"/>
              <a:cs typeface="Arial"/>
            </a:endParaRPr>
          </a:p>
          <a:p>
            <a:pPr algn="ctr" eaLnBrk="0" hangingPunct="0">
              <a:buNone/>
            </a:pPr>
            <a:r>
              <a:rPr lang="en-US" altLang="ja-JP" sz="1800" b="1" dirty="0">
                <a:latin typeface="Arial"/>
                <a:cs typeface="Arial"/>
              </a:rPr>
              <a:t>22.7 m FWHM (1.0 m bins)</a:t>
            </a:r>
          </a:p>
        </p:txBody>
      </p:sp>
    </p:spTree>
    <p:extLst>
      <p:ext uri="{BB962C8B-B14F-4D97-AF65-F5344CB8AC3E}">
        <p14:creationId xmlns:p14="http://schemas.microsoft.com/office/powerpoint/2010/main" val="65882626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beam spread - energy</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23</a:t>
            </a:fld>
            <a:endParaRPr lang="en-US" dirty="0"/>
          </a:p>
        </p:txBody>
      </p:sp>
      <p:pic>
        <p:nvPicPr>
          <p:cNvPr id="5" name="Picture 7"/>
          <p:cNvPicPr>
            <a:picLocks noChangeAspect="1" noChangeArrowheads="1"/>
          </p:cNvPicPr>
          <p:nvPr/>
        </p:nvPicPr>
        <p:blipFill>
          <a:blip r:embed="rId3" cstate="print"/>
          <a:srcRect l="1389" t="8459" r="12500" b="7158"/>
          <a:stretch>
            <a:fillRect/>
          </a:stretch>
        </p:blipFill>
        <p:spPr bwMode="auto">
          <a:xfrm>
            <a:off x="152400" y="1676400"/>
            <a:ext cx="4267200" cy="3333750"/>
          </a:xfrm>
          <a:prstGeom prst="rect">
            <a:avLst/>
          </a:prstGeom>
          <a:noFill/>
          <a:ln w="9525">
            <a:noFill/>
            <a:miter lim="800000"/>
            <a:headEnd/>
            <a:tailEnd/>
          </a:ln>
        </p:spPr>
      </p:pic>
      <p:pic>
        <p:nvPicPr>
          <p:cNvPr id="6" name="Picture 8"/>
          <p:cNvPicPr>
            <a:picLocks noChangeAspect="1" noChangeArrowheads="1"/>
          </p:cNvPicPr>
          <p:nvPr/>
        </p:nvPicPr>
        <p:blipFill>
          <a:blip r:embed="rId4" cstate="print"/>
          <a:srcRect l="1389" t="7809" r="13715" b="7158"/>
          <a:stretch>
            <a:fillRect/>
          </a:stretch>
        </p:blipFill>
        <p:spPr bwMode="auto">
          <a:xfrm>
            <a:off x="4800600" y="1676400"/>
            <a:ext cx="4195762" cy="3362325"/>
          </a:xfrm>
          <a:prstGeom prst="rect">
            <a:avLst/>
          </a:prstGeom>
          <a:noFill/>
          <a:ln w="9525">
            <a:noFill/>
            <a:miter lim="800000"/>
            <a:headEnd/>
            <a:tailEnd/>
          </a:ln>
        </p:spPr>
      </p:pic>
      <p:sp>
        <p:nvSpPr>
          <p:cNvPr id="8" name="Rectangle 10"/>
          <p:cNvSpPr>
            <a:spLocks noChangeArrowheads="1"/>
          </p:cNvSpPr>
          <p:nvPr/>
        </p:nvSpPr>
        <p:spPr bwMode="auto">
          <a:xfrm>
            <a:off x="17557" y="5029200"/>
            <a:ext cx="4371521" cy="650947"/>
          </a:xfrm>
          <a:prstGeom prst="rect">
            <a:avLst/>
          </a:prstGeom>
          <a:noFill/>
          <a:ln w="9525">
            <a:noFill/>
            <a:miter lim="800000"/>
            <a:headEnd/>
            <a:tailEnd/>
          </a:ln>
        </p:spPr>
        <p:txBody>
          <a:bodyPr wrap="square" anchor="ctr">
            <a:spAutoFit/>
          </a:bodyPr>
          <a:lstStyle/>
          <a:p>
            <a:pPr algn="ctr">
              <a:lnSpc>
                <a:spcPct val="90000"/>
              </a:lnSpc>
              <a:spcBef>
                <a:spcPct val="20000"/>
              </a:spcBef>
              <a:buNone/>
            </a:pPr>
            <a:r>
              <a:rPr lang="en-US" sz="1800" b="1" dirty="0">
                <a:latin typeface="Arial"/>
                <a:cs typeface="Arial"/>
              </a:rPr>
              <a:t>500 MeV beam </a:t>
            </a:r>
            <a:r>
              <a:rPr lang="en-US" sz="1800" b="1" dirty="0" smtClean="0">
                <a:latin typeface="Arial"/>
                <a:cs typeface="Arial"/>
              </a:rPr>
              <a:t>after </a:t>
            </a:r>
            <a:r>
              <a:rPr lang="en-US" sz="1800" b="1" dirty="0">
                <a:latin typeface="Arial"/>
                <a:cs typeface="Arial"/>
              </a:rPr>
              <a:t>100 m air, 5 cm </a:t>
            </a:r>
            <a:r>
              <a:rPr lang="en-US" sz="1800" b="1" dirty="0" smtClean="0">
                <a:latin typeface="Arial"/>
                <a:cs typeface="Arial"/>
              </a:rPr>
              <a:t>W: </a:t>
            </a:r>
            <a:endParaRPr lang="en-US" sz="1800" b="1" dirty="0">
              <a:latin typeface="Arial"/>
              <a:cs typeface="Arial"/>
            </a:endParaRPr>
          </a:p>
          <a:p>
            <a:pPr algn="ctr">
              <a:lnSpc>
                <a:spcPct val="90000"/>
              </a:lnSpc>
              <a:spcBef>
                <a:spcPct val="20000"/>
              </a:spcBef>
              <a:buNone/>
            </a:pPr>
            <a:r>
              <a:rPr lang="en-US" sz="1800" b="1" dirty="0">
                <a:latin typeface="Arial"/>
                <a:cs typeface="Arial"/>
              </a:rPr>
              <a:t>308 MeV </a:t>
            </a:r>
            <a:r>
              <a:rPr lang="en-US" sz="1800" b="1" dirty="0" smtClean="0">
                <a:latin typeface="Arial"/>
                <a:cs typeface="Arial"/>
              </a:rPr>
              <a:t>(FWHM 12 </a:t>
            </a:r>
            <a:r>
              <a:rPr lang="en-US" sz="1800" b="1" dirty="0">
                <a:latin typeface="Arial"/>
                <a:cs typeface="Arial"/>
              </a:rPr>
              <a:t>MeV </a:t>
            </a:r>
            <a:r>
              <a:rPr lang="en-US" sz="1800" b="1" dirty="0" smtClean="0">
                <a:latin typeface="Arial"/>
                <a:cs typeface="Arial"/>
              </a:rPr>
              <a:t>- 1 </a:t>
            </a:r>
            <a:r>
              <a:rPr lang="en-US" sz="1800" b="1" dirty="0">
                <a:latin typeface="Arial"/>
                <a:cs typeface="Arial"/>
              </a:rPr>
              <a:t>MeV bins)</a:t>
            </a:r>
          </a:p>
        </p:txBody>
      </p:sp>
      <p:sp>
        <p:nvSpPr>
          <p:cNvPr id="9" name="Rectangle 11"/>
          <p:cNvSpPr>
            <a:spLocks noChangeArrowheads="1"/>
          </p:cNvSpPr>
          <p:nvPr/>
        </p:nvSpPr>
        <p:spPr bwMode="auto">
          <a:xfrm>
            <a:off x="4648201" y="5029200"/>
            <a:ext cx="4495800" cy="650947"/>
          </a:xfrm>
          <a:prstGeom prst="rect">
            <a:avLst/>
          </a:prstGeom>
          <a:noFill/>
          <a:ln w="9525">
            <a:noFill/>
            <a:miter lim="800000"/>
            <a:headEnd/>
            <a:tailEnd/>
          </a:ln>
        </p:spPr>
        <p:txBody>
          <a:bodyPr wrap="square" anchor="ctr">
            <a:spAutoFit/>
          </a:bodyPr>
          <a:lstStyle/>
          <a:p>
            <a:pPr algn="ctr">
              <a:lnSpc>
                <a:spcPct val="90000"/>
              </a:lnSpc>
              <a:spcBef>
                <a:spcPct val="20000"/>
              </a:spcBef>
              <a:buNone/>
            </a:pPr>
            <a:r>
              <a:rPr lang="en-US" sz="1800" b="1" dirty="0">
                <a:latin typeface="Arial"/>
                <a:cs typeface="Arial"/>
              </a:rPr>
              <a:t>2 GeV beam </a:t>
            </a:r>
            <a:r>
              <a:rPr lang="en-US" sz="1800" b="1" dirty="0" smtClean="0">
                <a:latin typeface="Arial"/>
                <a:cs typeface="Arial"/>
              </a:rPr>
              <a:t>after </a:t>
            </a:r>
            <a:r>
              <a:rPr lang="en-US" sz="1800" b="1" dirty="0">
                <a:latin typeface="Arial"/>
                <a:cs typeface="Arial"/>
              </a:rPr>
              <a:t>1000 m air, 5 cm </a:t>
            </a:r>
            <a:r>
              <a:rPr lang="en-US" sz="1800" b="1" dirty="0" smtClean="0">
                <a:latin typeface="Arial"/>
                <a:cs typeface="Arial"/>
              </a:rPr>
              <a:t>W: </a:t>
            </a:r>
            <a:endParaRPr lang="en-US" sz="1800" b="1" dirty="0">
              <a:latin typeface="Arial"/>
              <a:cs typeface="Arial"/>
            </a:endParaRPr>
          </a:p>
          <a:p>
            <a:pPr algn="ctr">
              <a:lnSpc>
                <a:spcPct val="90000"/>
              </a:lnSpc>
              <a:spcBef>
                <a:spcPct val="20000"/>
              </a:spcBef>
              <a:buNone/>
            </a:pPr>
            <a:r>
              <a:rPr lang="en-US" sz="1800" b="1" dirty="0">
                <a:latin typeface="Arial"/>
                <a:cs typeface="Arial"/>
              </a:rPr>
              <a:t>1.43 </a:t>
            </a:r>
            <a:r>
              <a:rPr lang="en-US" sz="1800" b="1" dirty="0" err="1">
                <a:latin typeface="Arial"/>
                <a:cs typeface="Arial"/>
              </a:rPr>
              <a:t>GeV</a:t>
            </a:r>
            <a:r>
              <a:rPr lang="en-US" sz="1800" b="1" dirty="0">
                <a:latin typeface="Arial"/>
                <a:cs typeface="Arial"/>
              </a:rPr>
              <a:t> (</a:t>
            </a:r>
            <a:r>
              <a:rPr lang="en-US" sz="1800" b="1" dirty="0" smtClean="0">
                <a:latin typeface="Arial"/>
                <a:cs typeface="Arial"/>
              </a:rPr>
              <a:t>FWHM 100 </a:t>
            </a:r>
            <a:r>
              <a:rPr lang="en-US" sz="1800" b="1" dirty="0">
                <a:latin typeface="Arial"/>
                <a:cs typeface="Arial"/>
              </a:rPr>
              <a:t>MeV </a:t>
            </a:r>
            <a:r>
              <a:rPr lang="en-US" sz="1800" b="1" dirty="0" smtClean="0">
                <a:latin typeface="Arial"/>
                <a:cs typeface="Arial"/>
              </a:rPr>
              <a:t>- 1 </a:t>
            </a:r>
            <a:r>
              <a:rPr lang="en-US" sz="1800" b="1" dirty="0">
                <a:latin typeface="Arial"/>
                <a:cs typeface="Arial"/>
              </a:rPr>
              <a:t>MeV bins)</a:t>
            </a:r>
          </a:p>
        </p:txBody>
      </p:sp>
      <p:sp>
        <p:nvSpPr>
          <p:cNvPr id="10" name="TextBox 9"/>
          <p:cNvSpPr txBox="1"/>
          <p:nvPr/>
        </p:nvSpPr>
        <p:spPr>
          <a:xfrm>
            <a:off x="4308107" y="6315281"/>
            <a:ext cx="184666" cy="55399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714763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Neutron energy distribution at distance</a:t>
            </a:r>
            <a:endParaRPr lang="en-US" dirty="0"/>
          </a:p>
        </p:txBody>
      </p:sp>
      <p:pic>
        <p:nvPicPr>
          <p:cNvPr id="5" name="Picture 7"/>
          <p:cNvPicPr>
            <a:picLocks noGrp="1" noChangeAspect="1" noChangeArrowheads="1"/>
          </p:cNvPicPr>
          <p:nvPr>
            <p:ph idx="1"/>
          </p:nvPr>
        </p:nvPicPr>
        <p:blipFill>
          <a:blip r:embed="rId3" cstate="print"/>
          <a:stretch>
            <a:fillRect/>
          </a:stretch>
        </p:blipFill>
        <p:spPr>
          <a:xfrm>
            <a:off x="3733800" y="2438400"/>
            <a:ext cx="3939750" cy="3967735"/>
          </a:xfrm>
          <a:prstGeom prst="rect">
            <a:avLst/>
          </a:prstGeom>
        </p:spPr>
      </p:pic>
      <p:sp>
        <p:nvSpPr>
          <p:cNvPr id="4" name="Slide Number Placeholder 3"/>
          <p:cNvSpPr>
            <a:spLocks noGrp="1"/>
          </p:cNvSpPr>
          <p:nvPr>
            <p:ph type="sldNum" sz="quarter" idx="10"/>
          </p:nvPr>
        </p:nvSpPr>
        <p:spPr/>
        <p:txBody>
          <a:bodyPr/>
          <a:lstStyle/>
          <a:p>
            <a:fld id="{4133C25E-CF4D-43E1-A3B1-84ABC395176C}" type="slidenum">
              <a:rPr lang="en-US" smtClean="0"/>
              <a:pPr/>
              <a:t>24</a:t>
            </a:fld>
            <a:endParaRPr lang="en-US"/>
          </a:p>
        </p:txBody>
      </p:sp>
      <p:sp>
        <p:nvSpPr>
          <p:cNvPr id="6" name="Rectangle 5"/>
          <p:cNvSpPr/>
          <p:nvPr/>
        </p:nvSpPr>
        <p:spPr>
          <a:xfrm>
            <a:off x="381000" y="1524000"/>
            <a:ext cx="3962400" cy="3416320"/>
          </a:xfrm>
          <a:prstGeom prst="rect">
            <a:avLst/>
          </a:prstGeom>
        </p:spPr>
        <p:txBody>
          <a:bodyPr wrap="square">
            <a:spAutoFit/>
          </a:bodyPr>
          <a:lstStyle/>
          <a:p>
            <a:pPr marL="533400" indent="-533400" eaLnBrk="1" hangingPunct="1">
              <a:buFontTx/>
              <a:buNone/>
            </a:pPr>
            <a:r>
              <a:rPr lang="en-US" altLang="ja-JP" sz="1800" b="1" dirty="0">
                <a:latin typeface="Arial"/>
                <a:ea typeface="ＭＳ Ｐゴシック" pitchFamily="34" charset="-128"/>
                <a:cs typeface="Arial"/>
              </a:rPr>
              <a:t>For 2 MeV initial neutron energy</a:t>
            </a:r>
          </a:p>
          <a:p>
            <a:pPr marL="533400" indent="-533400" eaLnBrk="1" hangingPunct="1">
              <a:buFontTx/>
              <a:buNone/>
            </a:pPr>
            <a:r>
              <a:rPr lang="en-US" altLang="ja-JP" sz="1800" b="1" dirty="0">
                <a:latin typeface="Arial"/>
                <a:ea typeface="ＭＳ Ｐゴシック" pitchFamily="34" charset="-128"/>
                <a:cs typeface="Arial"/>
              </a:rPr>
              <a:t>Energy of neutrons at detector</a:t>
            </a:r>
          </a:p>
          <a:p>
            <a:pPr marL="533400" indent="-533400" eaLnBrk="1" hangingPunct="1">
              <a:buFontTx/>
              <a:buNone/>
            </a:pP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0.2eV - 1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1-10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10-50 </a:t>
            </a:r>
            <a:r>
              <a:rPr lang="en-US" altLang="ja-JP" sz="1800" b="1" dirty="0" err="1">
                <a:latin typeface="Arial"/>
                <a:ea typeface="ＭＳ Ｐゴシック" pitchFamily="34" charset="-128"/>
                <a:cs typeface="Arial"/>
              </a:rPr>
              <a:t>keV</a:t>
            </a:r>
            <a:r>
              <a:rPr lang="en-US" altLang="ja-JP" sz="1800" b="1" dirty="0">
                <a:latin typeface="Arial"/>
                <a:ea typeface="ＭＳ Ｐゴシック" pitchFamily="34" charset="-128"/>
                <a:cs typeface="Arial"/>
              </a:rPr>
              <a:t> </a:t>
            </a:r>
          </a:p>
          <a:p>
            <a:pPr marL="533400" indent="-533400" eaLnBrk="1" hangingPunct="1">
              <a:buFontTx/>
              <a:buAutoNum type="arabicPeriod"/>
            </a:pPr>
            <a:r>
              <a:rPr lang="en-US" altLang="ja-JP" sz="1800" b="1" dirty="0">
                <a:latin typeface="Arial"/>
                <a:ea typeface="ＭＳ Ｐゴシック" pitchFamily="34" charset="-128"/>
                <a:cs typeface="Arial"/>
              </a:rPr>
              <a:t>50- 100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100-200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200-500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eaLnBrk="1" hangingPunct="1">
              <a:buFontTx/>
              <a:buAutoNum type="arabicPeriod"/>
            </a:pPr>
            <a:r>
              <a:rPr lang="en-US" altLang="ja-JP" sz="1800" b="1" dirty="0">
                <a:latin typeface="Arial"/>
                <a:ea typeface="ＭＳ Ｐゴシック" pitchFamily="34" charset="-128"/>
                <a:cs typeface="Arial"/>
              </a:rPr>
              <a:t>0.5-1 MeV</a:t>
            </a:r>
          </a:p>
          <a:p>
            <a:pPr marL="533400" indent="-533400" eaLnBrk="1" hangingPunct="1">
              <a:buFontTx/>
              <a:buAutoNum type="arabicPeriod"/>
            </a:pPr>
            <a:r>
              <a:rPr lang="en-US" altLang="ja-JP" sz="1800" b="1" dirty="0">
                <a:latin typeface="Arial"/>
                <a:ea typeface="ＭＳ Ｐゴシック" pitchFamily="34" charset="-128"/>
                <a:cs typeface="Arial"/>
              </a:rPr>
              <a:t>1-2MeV</a:t>
            </a:r>
            <a:endParaRPr lang="en-US" sz="1800" b="1" dirty="0">
              <a:latin typeface="Arial"/>
              <a:ea typeface="ＭＳ Ｐゴシック" pitchFamily="34" charset="-128"/>
              <a:cs typeface="Arial"/>
            </a:endParaRPr>
          </a:p>
          <a:p>
            <a:pPr marL="533400" indent="-533400" eaLnBrk="1" hangingPunct="1"/>
            <a:endParaRPr lang="en-US" sz="1800" b="1" dirty="0">
              <a:latin typeface="Arial"/>
              <a:ea typeface="ＭＳ Ｐゴシック" pitchFamily="34" charset="-128"/>
              <a:cs typeface="Arial"/>
            </a:endParaRPr>
          </a:p>
        </p:txBody>
      </p:sp>
    </p:spTree>
    <p:extLst>
      <p:ext uri="{BB962C8B-B14F-4D97-AF65-F5344CB8AC3E}">
        <p14:creationId xmlns:p14="http://schemas.microsoft.com/office/powerpoint/2010/main" val="36475503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 of arrival as function of final energy</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25</a:t>
            </a:fld>
            <a:endParaRPr lang="en-US"/>
          </a:p>
        </p:txBody>
      </p:sp>
      <p:pic>
        <p:nvPicPr>
          <p:cNvPr id="5" name="Picture 3"/>
          <p:cNvPicPr>
            <a:picLocks noChangeAspect="1" noChangeArrowheads="1"/>
          </p:cNvPicPr>
          <p:nvPr/>
        </p:nvPicPr>
        <p:blipFill>
          <a:blip r:embed="rId3" cstate="print"/>
          <a:srcRect/>
          <a:stretch>
            <a:fillRect/>
          </a:stretch>
        </p:blipFill>
        <p:spPr bwMode="auto">
          <a:xfrm>
            <a:off x="4454304" y="1295400"/>
            <a:ext cx="4437284" cy="4800600"/>
          </a:xfrm>
          <a:prstGeom prst="rect">
            <a:avLst/>
          </a:prstGeom>
          <a:noFill/>
          <a:ln w="9525">
            <a:noFill/>
            <a:miter lim="800000"/>
            <a:headEnd/>
            <a:tailEnd/>
          </a:ln>
        </p:spPr>
      </p:pic>
      <p:sp>
        <p:nvSpPr>
          <p:cNvPr id="6" name="Rectangle 5"/>
          <p:cNvSpPr/>
          <p:nvPr/>
        </p:nvSpPr>
        <p:spPr>
          <a:xfrm>
            <a:off x="457200" y="1828800"/>
            <a:ext cx="4038600" cy="3416320"/>
          </a:xfrm>
          <a:prstGeom prst="rect">
            <a:avLst/>
          </a:prstGeom>
        </p:spPr>
        <p:txBody>
          <a:bodyPr wrap="square">
            <a:spAutoFit/>
          </a:bodyPr>
          <a:lstStyle/>
          <a:p>
            <a:pPr marL="533400" indent="-533400">
              <a:buFontTx/>
              <a:buNone/>
            </a:pPr>
            <a:r>
              <a:rPr lang="en-US" altLang="ja-JP" sz="1800" b="1" dirty="0">
                <a:latin typeface="Arial"/>
                <a:ea typeface="ＭＳ Ｐゴシック" pitchFamily="34" charset="-128"/>
                <a:cs typeface="Arial"/>
              </a:rPr>
              <a:t>For 2 MeV initial neutron energy</a:t>
            </a:r>
          </a:p>
          <a:p>
            <a:pPr marL="533400" indent="-533400">
              <a:buFontTx/>
              <a:buNone/>
            </a:pPr>
            <a:r>
              <a:rPr lang="en-US" altLang="ja-JP" sz="1800" b="1" dirty="0">
                <a:latin typeface="Arial"/>
                <a:ea typeface="ＭＳ Ｐゴシック" pitchFamily="34" charset="-128"/>
                <a:cs typeface="Arial"/>
              </a:rPr>
              <a:t>Energy of neutrons at detector</a:t>
            </a:r>
          </a:p>
          <a:p>
            <a:pPr marL="533400" indent="-533400">
              <a:buFontTx/>
              <a:buNone/>
            </a:pP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0.2eV - 1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1-10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10-50 </a:t>
            </a:r>
            <a:r>
              <a:rPr lang="en-US" altLang="ja-JP" sz="1800" b="1" dirty="0" err="1">
                <a:latin typeface="Arial"/>
                <a:ea typeface="ＭＳ Ｐゴシック" pitchFamily="34" charset="-128"/>
                <a:cs typeface="Arial"/>
              </a:rPr>
              <a:t>keV</a:t>
            </a:r>
            <a:r>
              <a:rPr lang="en-US" altLang="ja-JP" sz="1800" b="1" dirty="0">
                <a:latin typeface="Arial"/>
                <a:ea typeface="ＭＳ Ｐゴシック" pitchFamily="34" charset="-128"/>
                <a:cs typeface="Arial"/>
              </a:rPr>
              <a:t> </a:t>
            </a:r>
          </a:p>
          <a:p>
            <a:pPr marL="533400" indent="-533400">
              <a:buFontTx/>
              <a:buAutoNum type="arabicPeriod"/>
            </a:pPr>
            <a:r>
              <a:rPr lang="en-US" altLang="ja-JP" sz="1800" b="1" dirty="0">
                <a:latin typeface="Arial"/>
                <a:ea typeface="ＭＳ Ｐゴシック" pitchFamily="34" charset="-128"/>
                <a:cs typeface="Arial"/>
              </a:rPr>
              <a:t>50- 100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100-200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200-500 </a:t>
            </a:r>
            <a:r>
              <a:rPr lang="en-US" altLang="ja-JP" sz="1800" b="1" dirty="0" err="1">
                <a:latin typeface="Arial"/>
                <a:ea typeface="ＭＳ Ｐゴシック" pitchFamily="34" charset="-128"/>
                <a:cs typeface="Arial"/>
              </a:rPr>
              <a:t>keV</a:t>
            </a:r>
            <a:endParaRPr lang="en-US" altLang="ja-JP" sz="1800" b="1" dirty="0">
              <a:latin typeface="Arial"/>
              <a:ea typeface="ＭＳ Ｐゴシック" pitchFamily="34" charset="-128"/>
              <a:cs typeface="Arial"/>
            </a:endParaRPr>
          </a:p>
          <a:p>
            <a:pPr marL="533400" indent="-533400">
              <a:buFontTx/>
              <a:buAutoNum type="arabicPeriod"/>
            </a:pPr>
            <a:r>
              <a:rPr lang="en-US" altLang="ja-JP" sz="1800" b="1" dirty="0">
                <a:latin typeface="Arial"/>
                <a:ea typeface="ＭＳ Ｐゴシック" pitchFamily="34" charset="-128"/>
                <a:cs typeface="Arial"/>
              </a:rPr>
              <a:t>0.5-1 MeV</a:t>
            </a:r>
          </a:p>
          <a:p>
            <a:pPr marL="533400" indent="-533400">
              <a:buFontTx/>
              <a:buAutoNum type="arabicPeriod"/>
            </a:pPr>
            <a:r>
              <a:rPr lang="en-US" altLang="ja-JP" sz="1800" b="1" dirty="0">
                <a:latin typeface="Arial"/>
                <a:ea typeface="ＭＳ Ｐゴシック" pitchFamily="34" charset="-128"/>
                <a:cs typeface="Arial"/>
              </a:rPr>
              <a:t>1-2MeV</a:t>
            </a:r>
            <a:endParaRPr lang="en-US" sz="1800" b="1" dirty="0">
              <a:latin typeface="Arial"/>
              <a:ea typeface="ＭＳ Ｐゴシック" pitchFamily="34" charset="-128"/>
              <a:cs typeface="Arial"/>
            </a:endParaRPr>
          </a:p>
          <a:p>
            <a:pPr marL="533400" indent="-533400"/>
            <a:endParaRPr lang="en-US" sz="1800" b="1" dirty="0">
              <a:latin typeface="Arial"/>
              <a:ea typeface="ＭＳ Ｐゴシック" pitchFamily="34" charset="-128"/>
              <a:cs typeface="Arial"/>
            </a:endParaRPr>
          </a:p>
        </p:txBody>
      </p:sp>
    </p:spTree>
    <p:extLst>
      <p:ext uri="{BB962C8B-B14F-4D97-AF65-F5344CB8AC3E}">
        <p14:creationId xmlns:p14="http://schemas.microsoft.com/office/powerpoint/2010/main" val="26983295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probe signatures</a:t>
            </a:r>
            <a:endParaRPr lang="en-US" dirty="0"/>
          </a:p>
        </p:txBody>
      </p:sp>
      <p:pic>
        <p:nvPicPr>
          <p:cNvPr id="5" name="Picture 13"/>
          <p:cNvPicPr>
            <a:picLocks noGrp="1" noChangeAspect="1" noChangeArrowheads="1"/>
          </p:cNvPicPr>
          <p:nvPr>
            <p:ph idx="1"/>
          </p:nvPr>
        </p:nvPicPr>
        <p:blipFill>
          <a:blip r:embed="rId3" cstate="print"/>
          <a:stretch>
            <a:fillRect/>
          </a:stretch>
        </p:blipFill>
        <p:spPr>
          <a:xfrm>
            <a:off x="3657600" y="2057400"/>
            <a:ext cx="5145826" cy="3915483"/>
          </a:xfrm>
          <a:prstGeom prst="rect">
            <a:avLst/>
          </a:prstGeom>
        </p:spPr>
      </p:pic>
      <p:sp>
        <p:nvSpPr>
          <p:cNvPr id="4" name="Slide Number Placeholder 3"/>
          <p:cNvSpPr>
            <a:spLocks noGrp="1"/>
          </p:cNvSpPr>
          <p:nvPr>
            <p:ph type="sldNum" sz="quarter" idx="10"/>
          </p:nvPr>
        </p:nvSpPr>
        <p:spPr/>
        <p:txBody>
          <a:bodyPr/>
          <a:lstStyle/>
          <a:p>
            <a:fld id="{4133C25E-CF4D-43E1-A3B1-84ABC395176C}" type="slidenum">
              <a:rPr lang="en-US" smtClean="0"/>
              <a:pPr/>
              <a:t>26</a:t>
            </a:fld>
            <a:endParaRPr lang="en-US"/>
          </a:p>
        </p:txBody>
      </p:sp>
      <p:sp>
        <p:nvSpPr>
          <p:cNvPr id="6" name="Rectangle 5"/>
          <p:cNvSpPr/>
          <p:nvPr/>
        </p:nvSpPr>
        <p:spPr>
          <a:xfrm>
            <a:off x="381000" y="2286000"/>
            <a:ext cx="3276600" cy="1477328"/>
          </a:xfrm>
          <a:prstGeom prst="rect">
            <a:avLst/>
          </a:prstGeom>
        </p:spPr>
        <p:txBody>
          <a:bodyPr wrap="square">
            <a:spAutoFit/>
          </a:bodyPr>
          <a:lstStyle/>
          <a:p>
            <a:pPr eaLnBrk="1" hangingPunct="1"/>
            <a:r>
              <a:rPr lang="en-US" sz="1800" b="1" dirty="0">
                <a:latin typeface="Arial"/>
                <a:ea typeface="ＭＳ Ｐゴシック" pitchFamily="34" charset="-128"/>
                <a:cs typeface="Arial"/>
              </a:rPr>
              <a:t>Spallation neutron yields are large with U </a:t>
            </a:r>
            <a:r>
              <a:rPr lang="en-US" sz="1800" b="1" dirty="0" smtClean="0">
                <a:latin typeface="Arial"/>
                <a:ea typeface="ＭＳ Ｐゴシック" pitchFamily="34" charset="-128"/>
                <a:cs typeface="Arial"/>
              </a:rPr>
              <a:t>target</a:t>
            </a:r>
          </a:p>
          <a:p>
            <a:pPr eaLnBrk="1" hangingPunct="1"/>
            <a:endParaRPr lang="en-US" sz="1800" b="1" dirty="0">
              <a:latin typeface="Arial"/>
              <a:ea typeface="ＭＳ Ｐゴシック" pitchFamily="34" charset="-128"/>
              <a:cs typeface="Arial"/>
            </a:endParaRPr>
          </a:p>
          <a:p>
            <a:pPr eaLnBrk="1" hangingPunct="1"/>
            <a:r>
              <a:rPr lang="en-US" sz="1800" b="1" dirty="0" smtClean="0">
                <a:latin typeface="Arial"/>
                <a:ea typeface="ＭＳ Ｐゴシック" pitchFamily="34" charset="-128"/>
                <a:cs typeface="Arial"/>
              </a:rPr>
              <a:t>~</a:t>
            </a:r>
            <a:r>
              <a:rPr lang="en-US" sz="1800" b="1" dirty="0">
                <a:latin typeface="Arial"/>
                <a:ea typeface="ＭＳ Ｐゴシック" pitchFamily="34" charset="-128"/>
                <a:cs typeface="Arial"/>
              </a:rPr>
              <a:t>45 n/p at 1 </a:t>
            </a:r>
            <a:r>
              <a:rPr lang="en-US" sz="1800" b="1" dirty="0" err="1">
                <a:latin typeface="Arial"/>
                <a:ea typeface="ＭＳ Ｐゴシック" pitchFamily="34" charset="-128"/>
                <a:cs typeface="Arial"/>
              </a:rPr>
              <a:t>GeV</a:t>
            </a:r>
            <a:r>
              <a:rPr lang="en-US" sz="1800" b="1" dirty="0">
                <a:latin typeface="Arial"/>
                <a:ea typeface="ＭＳ Ｐゴシック" pitchFamily="34" charset="-128"/>
                <a:cs typeface="Arial"/>
              </a:rPr>
              <a:t> incident</a:t>
            </a:r>
          </a:p>
          <a:p>
            <a:pPr lvl="1" eaLnBrk="1" hangingPunct="1">
              <a:buNone/>
            </a:pPr>
            <a:endParaRPr lang="en-US" sz="1800" b="1" dirty="0">
              <a:latin typeface="Arial"/>
              <a:ea typeface="ＭＳ Ｐゴシック" pitchFamily="34" charset="-128"/>
              <a:cs typeface="Arial"/>
            </a:endParaRPr>
          </a:p>
        </p:txBody>
      </p:sp>
    </p:spTree>
    <p:extLst>
      <p:ext uri="{BB962C8B-B14F-4D97-AF65-F5344CB8AC3E}">
        <p14:creationId xmlns:p14="http://schemas.microsoft.com/office/powerpoint/2010/main" val="19284308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probes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27</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364815145"/>
              </p:ext>
            </p:extLst>
          </p:nvPr>
        </p:nvGraphicFramePr>
        <p:xfrm>
          <a:off x="4191000" y="1447800"/>
          <a:ext cx="4741863" cy="4567080"/>
        </p:xfrm>
        <a:graphic>
          <a:graphicData uri="http://schemas.openxmlformats.org/presentationml/2006/ole">
            <mc:AlternateContent xmlns:mc="http://schemas.openxmlformats.org/markup-compatibility/2006">
              <mc:Choice xmlns:v="urn:schemas-microsoft-com:vml" Requires="v">
                <p:oleObj spid="_x0000_s36885" name="Document" r:id="rId4" imgW="4305300" imgH="4148667" progId="Word.Document.8">
                  <p:embed/>
                </p:oleObj>
              </mc:Choice>
              <mc:Fallback>
                <p:oleObj name="Document" r:id="rId4" imgW="4305300" imgH="4148667"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447800"/>
                        <a:ext cx="4741863" cy="4567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533400" y="2362200"/>
            <a:ext cx="3657600" cy="2839239"/>
          </a:xfrm>
          <a:prstGeom prst="rect">
            <a:avLst/>
          </a:prstGeom>
        </p:spPr>
        <p:txBody>
          <a:bodyPr wrap="square">
            <a:spAutoFit/>
          </a:bodyPr>
          <a:lstStyle/>
          <a:p>
            <a:pPr>
              <a:lnSpc>
                <a:spcPct val="90000"/>
              </a:lnSpc>
            </a:pPr>
            <a:r>
              <a:rPr lang="en-US" sz="1800" b="1" dirty="0">
                <a:latin typeface="Arial"/>
                <a:cs typeface="Arial"/>
              </a:rPr>
              <a:t>The general idea of the proton probe is to look for neutrons &gt;1 MeV from fission after the prompt fast neutrons have subsided</a:t>
            </a:r>
            <a:br>
              <a:rPr lang="en-US" sz="1800" b="1" dirty="0">
                <a:latin typeface="Arial"/>
                <a:cs typeface="Arial"/>
              </a:rPr>
            </a:br>
            <a:r>
              <a:rPr lang="en-US" sz="1800" b="1" dirty="0">
                <a:latin typeface="Arial"/>
                <a:cs typeface="Arial"/>
              </a:rPr>
              <a:t> </a:t>
            </a:r>
          </a:p>
          <a:p>
            <a:pPr>
              <a:lnSpc>
                <a:spcPct val="90000"/>
              </a:lnSpc>
            </a:pPr>
            <a:r>
              <a:rPr lang="en-US" sz="1800" b="1" dirty="0">
                <a:latin typeface="Arial"/>
                <a:cs typeface="Arial"/>
              </a:rPr>
              <a:t>Model of the correlation between energy and time for neutrons produced by a proton beam in iron to illustrate the concept</a:t>
            </a:r>
          </a:p>
        </p:txBody>
      </p:sp>
    </p:spTree>
    <p:extLst>
      <p:ext uri="{BB962C8B-B14F-4D97-AF65-F5344CB8AC3E}">
        <p14:creationId xmlns:p14="http://schemas.microsoft.com/office/powerpoint/2010/main" val="29339799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produced delayed neutrons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28</a:t>
            </a:fld>
            <a:endParaRPr lang="en-US"/>
          </a:p>
        </p:txBody>
      </p:sp>
      <p:pic>
        <p:nvPicPr>
          <p:cNvPr id="5" name="Picture 4"/>
          <p:cNvPicPr>
            <a:picLocks noChangeAspect="1" noChangeArrowheads="1"/>
          </p:cNvPicPr>
          <p:nvPr/>
        </p:nvPicPr>
        <p:blipFill>
          <a:blip r:embed="rId3" cstate="print"/>
          <a:srcRect t="3883" b="3357"/>
          <a:stretch>
            <a:fillRect/>
          </a:stretch>
        </p:blipFill>
        <p:spPr bwMode="auto">
          <a:xfrm>
            <a:off x="533400" y="1447800"/>
            <a:ext cx="6728600" cy="4489327"/>
          </a:xfrm>
          <a:prstGeom prst="rect">
            <a:avLst/>
          </a:prstGeom>
          <a:noFill/>
          <a:ln w="9525">
            <a:noFill/>
            <a:miter lim="800000"/>
            <a:headEnd/>
            <a:tailEnd/>
          </a:ln>
        </p:spPr>
      </p:pic>
      <p:sp>
        <p:nvSpPr>
          <p:cNvPr id="6" name="Rectangle 5"/>
          <p:cNvSpPr/>
          <p:nvPr/>
        </p:nvSpPr>
        <p:spPr bwMode="auto">
          <a:xfrm>
            <a:off x="5598886" y="1893991"/>
            <a:ext cx="45719" cy="508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1" i="0" u="none" strike="noStrike" cap="none" normalizeH="0" baseline="0" dirty="0" smtClean="0">
              <a:ln>
                <a:noFill/>
              </a:ln>
              <a:solidFill>
                <a:schemeClr val="tx1"/>
              </a:solidFill>
              <a:effectLst/>
              <a:latin typeface="Arial"/>
              <a:cs typeface="Arial"/>
            </a:endParaRPr>
          </a:p>
        </p:txBody>
      </p:sp>
      <p:sp>
        <p:nvSpPr>
          <p:cNvPr id="7" name="Rectangle 6"/>
          <p:cNvSpPr/>
          <p:nvPr/>
        </p:nvSpPr>
        <p:spPr bwMode="auto">
          <a:xfrm>
            <a:off x="5595824" y="1898640"/>
            <a:ext cx="45719" cy="457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1" i="0" u="none" strike="noStrike" cap="none" normalizeH="0" baseline="0" dirty="0" smtClean="0">
              <a:ln>
                <a:noFill/>
              </a:ln>
              <a:solidFill>
                <a:schemeClr val="tx1"/>
              </a:solidFill>
              <a:effectLst/>
              <a:latin typeface="Arial"/>
              <a:cs typeface="Arial"/>
            </a:endParaRPr>
          </a:p>
        </p:txBody>
      </p:sp>
      <p:sp>
        <p:nvSpPr>
          <p:cNvPr id="8" name="Rectangle 7"/>
          <p:cNvSpPr/>
          <p:nvPr/>
        </p:nvSpPr>
        <p:spPr bwMode="auto">
          <a:xfrm>
            <a:off x="5593443" y="1905785"/>
            <a:ext cx="266700" cy="94535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1" i="0" u="none" strike="noStrike" cap="none" normalizeH="0" baseline="0" dirty="0" smtClean="0">
              <a:ln>
                <a:noFill/>
              </a:ln>
              <a:solidFill>
                <a:schemeClr val="tx1"/>
              </a:solidFill>
              <a:effectLst/>
              <a:latin typeface="Arial"/>
              <a:cs typeface="Arial"/>
            </a:endParaRPr>
          </a:p>
        </p:txBody>
      </p:sp>
      <p:sp>
        <p:nvSpPr>
          <p:cNvPr id="9" name="TextBox 8"/>
          <p:cNvSpPr txBox="1"/>
          <p:nvPr/>
        </p:nvSpPr>
        <p:spPr>
          <a:xfrm>
            <a:off x="5966243" y="5620465"/>
            <a:ext cx="2877711" cy="369332"/>
          </a:xfrm>
          <a:prstGeom prst="rect">
            <a:avLst/>
          </a:prstGeom>
          <a:noFill/>
        </p:spPr>
        <p:txBody>
          <a:bodyPr wrap="none" rtlCol="0">
            <a:spAutoFit/>
          </a:bodyPr>
          <a:lstStyle/>
          <a:p>
            <a:pPr>
              <a:buNone/>
            </a:pPr>
            <a:r>
              <a:rPr lang="en-US" sz="1800" b="1" dirty="0" smtClean="0">
                <a:latin typeface="Arial"/>
                <a:cs typeface="Arial"/>
              </a:rPr>
              <a:t>Proton beam at 800 MeV</a:t>
            </a:r>
            <a:endParaRPr lang="en-US" sz="1800" b="1" dirty="0">
              <a:latin typeface="Arial"/>
              <a:cs typeface="Arial"/>
            </a:endParaRPr>
          </a:p>
        </p:txBody>
      </p:sp>
      <p:sp>
        <p:nvSpPr>
          <p:cNvPr id="10" name="TextBox 9"/>
          <p:cNvSpPr txBox="1"/>
          <p:nvPr/>
        </p:nvSpPr>
        <p:spPr>
          <a:xfrm>
            <a:off x="6890290" y="2614010"/>
            <a:ext cx="1551007" cy="1477328"/>
          </a:xfrm>
          <a:prstGeom prst="rect">
            <a:avLst/>
          </a:prstGeom>
          <a:noFill/>
        </p:spPr>
        <p:txBody>
          <a:bodyPr wrap="square" rtlCol="0">
            <a:spAutoFit/>
          </a:bodyPr>
          <a:lstStyle/>
          <a:p>
            <a:pPr>
              <a:buNone/>
            </a:pPr>
            <a:r>
              <a:rPr lang="en-US" sz="1800" b="1" dirty="0" smtClean="0">
                <a:latin typeface="Arial"/>
                <a:cs typeface="Arial"/>
              </a:rPr>
              <a:t>Note significant difference with fissile material</a:t>
            </a:r>
            <a:endParaRPr lang="en-US" sz="1800" b="1" dirty="0">
              <a:latin typeface="Arial"/>
              <a:cs typeface="Arial"/>
            </a:endParaRPr>
          </a:p>
        </p:txBody>
      </p:sp>
      <p:cxnSp>
        <p:nvCxnSpPr>
          <p:cNvPr id="11" name="Straight Arrow Connector 10"/>
          <p:cNvCxnSpPr/>
          <p:nvPr/>
        </p:nvCxnSpPr>
        <p:spPr bwMode="auto">
          <a:xfrm flipH="1">
            <a:off x="5223535" y="3019124"/>
            <a:ext cx="1585733" cy="416688"/>
          </a:xfrm>
          <a:prstGeom prst="straightConnector1">
            <a:avLst/>
          </a:prstGeom>
          <a:noFill/>
          <a:ln w="9525" cap="flat" cmpd="sng" algn="ctr">
            <a:solidFill>
              <a:srgbClr val="FF3300"/>
            </a:solidFill>
            <a:prstDash val="solid"/>
            <a:round/>
            <a:headEnd type="none" w="med" len="med"/>
            <a:tailEnd type="arrow"/>
          </a:ln>
          <a:effectLst/>
        </p:spPr>
      </p:cxnSp>
    </p:spTree>
    <p:extLst>
      <p:ext uri="{BB962C8B-B14F-4D97-AF65-F5344CB8AC3E}">
        <p14:creationId xmlns:p14="http://schemas.microsoft.com/office/powerpoint/2010/main" val="14152048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nuclear </a:t>
            </a:r>
            <a:r>
              <a:rPr lang="en-US" dirty="0"/>
              <a:t>c</a:t>
            </a:r>
            <a:r>
              <a:rPr lang="en-US" dirty="0" smtClean="0"/>
              <a:t>arwash: interrogation with neutrons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a:t>
            </a:fld>
            <a:endParaRPr lang="en-US"/>
          </a:p>
        </p:txBody>
      </p:sp>
      <p:pic>
        <p:nvPicPr>
          <p:cNvPr id="6" name="Picture 2"/>
          <p:cNvPicPr>
            <a:picLocks noChangeAspect="1" noChangeArrowheads="1"/>
          </p:cNvPicPr>
          <p:nvPr/>
        </p:nvPicPr>
        <p:blipFill>
          <a:blip r:embed="rId3" cstate="print"/>
          <a:srcRect/>
          <a:stretch>
            <a:fillRect/>
          </a:stretch>
        </p:blipFill>
        <p:spPr bwMode="auto">
          <a:xfrm>
            <a:off x="1143000" y="1142999"/>
            <a:ext cx="6858000" cy="5125641"/>
          </a:xfrm>
          <a:prstGeom prst="rect">
            <a:avLst/>
          </a:prstGeom>
          <a:noFill/>
          <a:ln w="9525">
            <a:noFill/>
            <a:miter lim="800000"/>
            <a:headEnd/>
            <a:tailEnd/>
          </a:ln>
        </p:spPr>
      </p:pic>
    </p:spTree>
    <p:extLst>
      <p:ext uri="{BB962C8B-B14F-4D97-AF65-F5344CB8AC3E}">
        <p14:creationId xmlns:p14="http://schemas.microsoft.com/office/powerpoint/2010/main" val="385753121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Proton-induced delayed neutron characteristics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29</a:t>
            </a:fld>
            <a:endParaRPr lang="en-US"/>
          </a:p>
        </p:txBody>
      </p:sp>
      <p:sp>
        <p:nvSpPr>
          <p:cNvPr id="5" name="TextBox 4"/>
          <p:cNvSpPr txBox="1"/>
          <p:nvPr/>
        </p:nvSpPr>
        <p:spPr>
          <a:xfrm>
            <a:off x="1219200" y="2057400"/>
            <a:ext cx="6429965" cy="1200329"/>
          </a:xfrm>
          <a:prstGeom prst="rect">
            <a:avLst/>
          </a:prstGeom>
          <a:noFill/>
        </p:spPr>
        <p:txBody>
          <a:bodyPr wrap="none" rtlCol="0">
            <a:spAutoFit/>
          </a:bodyPr>
          <a:lstStyle/>
          <a:p>
            <a:pPr marL="457200" indent="-457200" eaLnBrk="1" hangingPunct="1">
              <a:buFont typeface="Arial"/>
              <a:buChar char="•"/>
            </a:pPr>
            <a:r>
              <a:rPr lang="en-US" sz="1800" b="1" dirty="0">
                <a:latin typeface="Arial"/>
                <a:ea typeface="ＭＳ Ｐゴシック" pitchFamily="34" charset="-128"/>
                <a:cs typeface="Arial"/>
              </a:rPr>
              <a:t>Delayed neutrons( &gt;4sec) signal fission</a:t>
            </a:r>
          </a:p>
          <a:p>
            <a:pPr marL="457200" indent="-457200" eaLnBrk="1" hangingPunct="1">
              <a:buFont typeface="Arial"/>
              <a:buChar char="•"/>
            </a:pPr>
            <a:r>
              <a:rPr lang="en-US" sz="1800" b="1" dirty="0">
                <a:latin typeface="Arial"/>
                <a:ea typeface="ＭＳ Ｐゴシック" pitchFamily="34" charset="-128"/>
                <a:cs typeface="Arial"/>
              </a:rPr>
              <a:t>Overburden (shielding, other cargo) increases signal</a:t>
            </a:r>
          </a:p>
          <a:p>
            <a:pPr marL="457200" indent="-457200" eaLnBrk="1" hangingPunct="1">
              <a:buFont typeface="Arial"/>
              <a:buChar char="•"/>
            </a:pPr>
            <a:r>
              <a:rPr lang="en-US" sz="1800" b="1" dirty="0">
                <a:latin typeface="Arial"/>
                <a:ea typeface="ＭＳ Ｐゴシック" pitchFamily="34" charset="-128"/>
                <a:cs typeface="Arial"/>
              </a:rPr>
              <a:t>Borated poly reduces signal</a:t>
            </a:r>
          </a:p>
          <a:p>
            <a:pPr marL="457200" indent="-457200">
              <a:buFont typeface="Arial"/>
              <a:buChar char="•"/>
            </a:pPr>
            <a:endParaRPr lang="en-US" sz="1800" b="1" dirty="0">
              <a:latin typeface="Arial"/>
              <a:cs typeface="Arial"/>
            </a:endParaRPr>
          </a:p>
        </p:txBody>
      </p:sp>
    </p:spTree>
    <p:extLst>
      <p:ext uri="{BB962C8B-B14F-4D97-AF65-F5344CB8AC3E}">
        <p14:creationId xmlns:p14="http://schemas.microsoft.com/office/powerpoint/2010/main" val="29695054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with proton-induced delayed neutron signature</a:t>
            </a:r>
            <a:endParaRPr lang="en-US" dirty="0"/>
          </a:p>
        </p:txBody>
      </p:sp>
      <p:sp>
        <p:nvSpPr>
          <p:cNvPr id="3" name="Content Placeholder 2"/>
          <p:cNvSpPr>
            <a:spLocks noGrp="1"/>
          </p:cNvSpPr>
          <p:nvPr>
            <p:ph idx="1"/>
          </p:nvPr>
        </p:nvSpPr>
        <p:spPr/>
        <p:txBody>
          <a:bodyPr/>
          <a:lstStyle/>
          <a:p>
            <a:pPr>
              <a:spcBef>
                <a:spcPts val="0"/>
              </a:spcBef>
            </a:pPr>
            <a:r>
              <a:rPr lang="en-US" sz="1800" b="1" dirty="0"/>
              <a:t>Fission fragments emit energetic delayed neutrons, enhancing the signature mechanisms</a:t>
            </a:r>
            <a:r>
              <a:rPr lang="en-US" sz="1800" b="1" dirty="0" smtClean="0"/>
              <a:t>. </a:t>
            </a:r>
            <a:r>
              <a:rPr lang="en-US" sz="1800" b="1" dirty="0"/>
              <a:t>This is well-studied.</a:t>
            </a:r>
          </a:p>
          <a:p>
            <a:pPr>
              <a:spcBef>
                <a:spcPts val="0"/>
              </a:spcBef>
            </a:pPr>
            <a:r>
              <a:rPr lang="en-US" sz="1800" b="1" dirty="0"/>
              <a:t>On the other hand, structural materials can be activated by energetic protons and also emit energetic delayed neutrons.  </a:t>
            </a:r>
            <a:br>
              <a:rPr lang="en-US" sz="1800" b="1" dirty="0"/>
            </a:br>
            <a:r>
              <a:rPr lang="en-US" sz="1800" b="1" dirty="0"/>
              <a:t>This is not so well-studied</a:t>
            </a:r>
            <a:r>
              <a:rPr lang="en-US" sz="1800" b="1" dirty="0" smtClean="0"/>
              <a:t>.</a:t>
            </a:r>
            <a:endParaRPr lang="en-US" sz="1800" b="1"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30</a:t>
            </a:fld>
            <a:endParaRPr lang="en-US"/>
          </a:p>
        </p:txBody>
      </p:sp>
      <p:pic>
        <p:nvPicPr>
          <p:cNvPr id="5" name="Picture 4"/>
          <p:cNvPicPr>
            <a:picLocks noChangeAspect="1" noChangeArrowheads="1"/>
          </p:cNvPicPr>
          <p:nvPr/>
        </p:nvPicPr>
        <p:blipFill>
          <a:blip r:embed="rId3" cstate="print"/>
          <a:srcRect/>
          <a:stretch>
            <a:fillRect/>
          </a:stretch>
        </p:blipFill>
        <p:spPr bwMode="auto">
          <a:xfrm>
            <a:off x="2650067" y="2997200"/>
            <a:ext cx="5994400" cy="3098800"/>
          </a:xfrm>
          <a:prstGeom prst="rect">
            <a:avLst/>
          </a:prstGeom>
          <a:noFill/>
          <a:ln w="9525">
            <a:noFill/>
            <a:miter lim="800000"/>
            <a:headEnd/>
            <a:tailEnd/>
          </a:ln>
          <a:effectLst/>
        </p:spPr>
      </p:pic>
      <p:sp>
        <p:nvSpPr>
          <p:cNvPr id="6" name="Rectangle 5"/>
          <p:cNvSpPr>
            <a:spLocks noChangeArrowheads="1"/>
          </p:cNvSpPr>
          <p:nvPr/>
        </p:nvSpPr>
        <p:spPr bwMode="auto">
          <a:xfrm>
            <a:off x="228600" y="3886200"/>
            <a:ext cx="2344208" cy="1477328"/>
          </a:xfrm>
          <a:prstGeom prst="rect">
            <a:avLst/>
          </a:prstGeom>
          <a:noFill/>
          <a:ln w="9525">
            <a:noFill/>
            <a:miter lim="800000"/>
            <a:headEnd/>
            <a:tailEnd/>
          </a:ln>
        </p:spPr>
        <p:txBody>
          <a:bodyPr wrap="square">
            <a:spAutoFit/>
          </a:bodyPr>
          <a:lstStyle/>
          <a:p>
            <a:pPr algn="r" eaLnBrk="0" hangingPunct="0">
              <a:buNone/>
            </a:pPr>
            <a:r>
              <a:rPr lang="en-US" sz="1800" b="1" dirty="0">
                <a:latin typeface="Arial"/>
                <a:ea typeface="ＭＳ Ｐゴシック" pitchFamily="34" charset="-128"/>
                <a:cs typeface="Arial"/>
              </a:rPr>
              <a:t>D. </a:t>
            </a:r>
            <a:r>
              <a:rPr lang="en-US" sz="1800" b="1" dirty="0" err="1" smtClean="0">
                <a:latin typeface="Arial"/>
                <a:ea typeface="ＭＳ Ｐゴシック" pitchFamily="34" charset="-128"/>
                <a:cs typeface="Arial"/>
              </a:rPr>
              <a:t>Ridikas</a:t>
            </a:r>
            <a:r>
              <a:rPr lang="en-US" sz="1800" b="1" dirty="0" smtClean="0">
                <a:latin typeface="Arial"/>
                <a:ea typeface="ＭＳ Ｐゴシック" pitchFamily="34" charset="-128"/>
                <a:cs typeface="Arial"/>
              </a:rPr>
              <a:t>, </a:t>
            </a:r>
            <a:r>
              <a:rPr lang="en-US" sz="1800" b="1" i="1" dirty="0">
                <a:latin typeface="Arial"/>
                <a:ea typeface="ＭＳ Ｐゴシック" pitchFamily="34" charset="-128"/>
                <a:cs typeface="Arial"/>
              </a:rPr>
              <a:t>et al., </a:t>
            </a:r>
            <a:r>
              <a:rPr lang="en-US" sz="1800" b="1" dirty="0">
                <a:latin typeface="Arial"/>
                <a:ea typeface="ＭＳ Ｐゴシック" pitchFamily="34" charset="-128"/>
                <a:cs typeface="Arial"/>
              </a:rPr>
              <a:t>Proceedings of PHYSOR2006, Vancouver, Canada, 10-14 Sept. 2006</a:t>
            </a:r>
          </a:p>
        </p:txBody>
      </p:sp>
    </p:spTree>
    <p:extLst>
      <p:ext uri="{BB962C8B-B14F-4D97-AF65-F5344CB8AC3E}">
        <p14:creationId xmlns:p14="http://schemas.microsoft.com/office/powerpoint/2010/main" val="111576549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Proton-induced delayed gamma measurement</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31</a:t>
            </a:fld>
            <a:endParaRPr lang="en-US"/>
          </a:p>
        </p:txBody>
      </p:sp>
      <p:graphicFrame>
        <p:nvGraphicFramePr>
          <p:cNvPr id="5" name="Object 2"/>
          <p:cNvGraphicFramePr>
            <a:graphicFrameLocks noChangeAspect="1"/>
          </p:cNvGraphicFramePr>
          <p:nvPr>
            <p:extLst>
              <p:ext uri="{D42A27DB-BD31-4B8C-83A1-F6EECF244321}">
                <p14:modId xmlns:p14="http://schemas.microsoft.com/office/powerpoint/2010/main" val="3491238800"/>
              </p:ext>
            </p:extLst>
          </p:nvPr>
        </p:nvGraphicFramePr>
        <p:xfrm>
          <a:off x="990600" y="1219200"/>
          <a:ext cx="7239000" cy="4960260"/>
        </p:xfrm>
        <a:graphic>
          <a:graphicData uri="http://schemas.openxmlformats.org/presentationml/2006/ole">
            <mc:AlternateContent xmlns:mc="http://schemas.openxmlformats.org/markup-compatibility/2006">
              <mc:Choice xmlns:v="urn:schemas-microsoft-com:vml" Requires="v">
                <p:oleObj spid="_x0000_s37909" name="Worksheet" r:id="rId4" imgW="6267509" imgH="4295948" progId="Excel.Sheet.8">
                  <p:embed/>
                </p:oleObj>
              </mc:Choice>
              <mc:Fallback>
                <p:oleObj name="Worksheet" r:id="rId4" imgW="6267509" imgH="4295948" progId="Excel.Shee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219200"/>
                        <a:ext cx="7239000" cy="4960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155222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induced delayed gammas</a:t>
            </a:r>
            <a:endParaRPr lang="en-US" dirty="0"/>
          </a:p>
        </p:txBody>
      </p:sp>
      <p:sp>
        <p:nvSpPr>
          <p:cNvPr id="3" name="Content Placeholder 2"/>
          <p:cNvSpPr>
            <a:spLocks noGrp="1"/>
          </p:cNvSpPr>
          <p:nvPr>
            <p:ph idx="1"/>
          </p:nvPr>
        </p:nvSpPr>
        <p:spPr/>
        <p:txBody>
          <a:bodyPr/>
          <a:lstStyle/>
          <a:p>
            <a:pPr>
              <a:spcBef>
                <a:spcPts val="0"/>
              </a:spcBef>
            </a:pPr>
            <a:r>
              <a:rPr lang="en-US" sz="1800" b="1" dirty="0"/>
              <a:t>Gammas penetrate cargo and hence can be detected externally</a:t>
            </a:r>
          </a:p>
          <a:p>
            <a:pPr>
              <a:spcBef>
                <a:spcPts val="0"/>
              </a:spcBef>
            </a:pPr>
            <a:r>
              <a:rPr lang="en-US" sz="1800" b="1" dirty="0"/>
              <a:t>Little spectral information so do not need good energy resolution detectors</a:t>
            </a:r>
          </a:p>
          <a:p>
            <a:pPr>
              <a:spcBef>
                <a:spcPts val="0"/>
              </a:spcBef>
            </a:pPr>
            <a:r>
              <a:rPr lang="en-US" sz="1800" b="1" dirty="0"/>
              <a:t>Use neutrons below 10 MeV to eliminate gammas from the</a:t>
            </a:r>
            <a:r>
              <a:rPr lang="en-US" sz="1800" b="1" baseline="30000" dirty="0"/>
              <a:t>16</a:t>
            </a:r>
            <a:r>
              <a:rPr lang="en-US" sz="1800" b="1" dirty="0"/>
              <a:t>O(</a:t>
            </a:r>
            <a:r>
              <a:rPr lang="en-US" sz="1800" b="1" dirty="0" err="1"/>
              <a:t>n,p</a:t>
            </a:r>
            <a:r>
              <a:rPr lang="en-US" sz="1800" b="1" dirty="0"/>
              <a:t>)</a:t>
            </a:r>
            <a:r>
              <a:rPr lang="en-US" sz="1800" b="1" baseline="30000" dirty="0"/>
              <a:t>16</a:t>
            </a:r>
            <a:r>
              <a:rPr lang="en-US" sz="1800" b="1" dirty="0"/>
              <a:t>N reaction</a:t>
            </a:r>
          </a:p>
          <a:p>
            <a:pPr>
              <a:spcBef>
                <a:spcPts val="0"/>
              </a:spcBef>
              <a:buNone/>
            </a:pPr>
            <a:r>
              <a:rPr lang="en-US" sz="1800" b="1" dirty="0"/>
              <a:t> </a:t>
            </a:r>
          </a:p>
          <a:p>
            <a:pPr>
              <a:spcBef>
                <a:spcPts val="0"/>
              </a:spcBef>
            </a:pPr>
            <a:endParaRPr lang="en-US" sz="1800" b="1"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32</a:t>
            </a:fld>
            <a:endParaRPr lang="en-US"/>
          </a:p>
        </p:txBody>
      </p:sp>
    </p:spTree>
    <p:extLst>
      <p:ext uri="{BB962C8B-B14F-4D97-AF65-F5344CB8AC3E}">
        <p14:creationId xmlns:p14="http://schemas.microsoft.com/office/powerpoint/2010/main" val="41986751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gammas energy spectrum</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33</a:t>
            </a:fld>
            <a:endParaRPr lang="en-US"/>
          </a:p>
        </p:txBody>
      </p:sp>
      <p:pic>
        <p:nvPicPr>
          <p:cNvPr id="5" name="Picture 2"/>
          <p:cNvPicPr>
            <a:picLocks noChangeAspect="1" noChangeArrowheads="1"/>
          </p:cNvPicPr>
          <p:nvPr/>
        </p:nvPicPr>
        <p:blipFill>
          <a:blip r:embed="rId3" cstate="print"/>
          <a:srcRect t="8746"/>
          <a:stretch>
            <a:fillRect/>
          </a:stretch>
        </p:blipFill>
        <p:spPr bwMode="auto">
          <a:xfrm>
            <a:off x="819537" y="1490585"/>
            <a:ext cx="8045450" cy="4376737"/>
          </a:xfrm>
          <a:prstGeom prst="rect">
            <a:avLst/>
          </a:prstGeom>
          <a:noFill/>
          <a:ln w="9525">
            <a:noFill/>
            <a:miter lim="800000"/>
            <a:headEnd/>
            <a:tailEnd/>
          </a:ln>
        </p:spPr>
      </p:pic>
      <p:sp>
        <p:nvSpPr>
          <p:cNvPr id="6" name="TextBox 4"/>
          <p:cNvSpPr txBox="1">
            <a:spLocks noChangeArrowheads="1"/>
          </p:cNvSpPr>
          <p:nvPr/>
        </p:nvSpPr>
        <p:spPr bwMode="auto">
          <a:xfrm>
            <a:off x="3375025" y="2176463"/>
            <a:ext cx="1928984" cy="650947"/>
          </a:xfrm>
          <a:prstGeom prst="rect">
            <a:avLst/>
          </a:prstGeom>
          <a:noFill/>
          <a:ln w="9525">
            <a:noFill/>
            <a:miter lim="800000"/>
            <a:headEnd/>
            <a:tailEnd/>
          </a:ln>
        </p:spPr>
        <p:txBody>
          <a:bodyPr wrap="none">
            <a:spAutoFit/>
          </a:bodyPr>
          <a:lstStyle/>
          <a:p>
            <a:pPr>
              <a:lnSpc>
                <a:spcPct val="90000"/>
              </a:lnSpc>
              <a:spcBef>
                <a:spcPct val="20000"/>
              </a:spcBef>
            </a:pPr>
            <a:r>
              <a:rPr lang="en-US" sz="1800" b="1" dirty="0">
                <a:solidFill>
                  <a:srgbClr val="002060"/>
                </a:solidFill>
                <a:latin typeface="Arial"/>
                <a:cs typeface="Arial"/>
              </a:rPr>
              <a:t>natural uranium</a:t>
            </a:r>
          </a:p>
          <a:p>
            <a:pPr>
              <a:lnSpc>
                <a:spcPct val="90000"/>
              </a:lnSpc>
              <a:spcBef>
                <a:spcPct val="20000"/>
              </a:spcBef>
            </a:pPr>
            <a:r>
              <a:rPr lang="en-US" sz="1800" b="1" dirty="0">
                <a:solidFill>
                  <a:srgbClr val="CC0099"/>
                </a:solidFill>
                <a:latin typeface="Arial"/>
                <a:cs typeface="Arial"/>
              </a:rPr>
              <a:t>background</a:t>
            </a:r>
          </a:p>
        </p:txBody>
      </p:sp>
      <p:cxnSp>
        <p:nvCxnSpPr>
          <p:cNvPr id="7" name="Straight Arrow Connector 6"/>
          <p:cNvCxnSpPr>
            <a:cxnSpLocks noChangeShapeType="1"/>
          </p:cNvCxnSpPr>
          <p:nvPr/>
        </p:nvCxnSpPr>
        <p:spPr bwMode="auto">
          <a:xfrm rot="16200000" flipV="1">
            <a:off x="3271044" y="2313782"/>
            <a:ext cx="109537" cy="31750"/>
          </a:xfrm>
          <a:prstGeom prst="straightConnector1">
            <a:avLst/>
          </a:prstGeom>
          <a:noFill/>
          <a:ln w="9525" algn="ctr">
            <a:noFill/>
            <a:round/>
            <a:headEnd/>
            <a:tailEnd type="arrow" w="med" len="med"/>
          </a:ln>
        </p:spPr>
      </p:cxnSp>
      <p:sp>
        <p:nvSpPr>
          <p:cNvPr id="8" name="TextBox 7"/>
          <p:cNvSpPr txBox="1"/>
          <p:nvPr/>
        </p:nvSpPr>
        <p:spPr>
          <a:xfrm>
            <a:off x="6300439" y="2252546"/>
            <a:ext cx="1963285" cy="369332"/>
          </a:xfrm>
          <a:prstGeom prst="rect">
            <a:avLst/>
          </a:prstGeom>
          <a:noFill/>
        </p:spPr>
        <p:txBody>
          <a:bodyPr wrap="none" rtlCol="0">
            <a:spAutoFit/>
          </a:bodyPr>
          <a:lstStyle/>
          <a:p>
            <a:pPr>
              <a:buNone/>
            </a:pPr>
            <a:r>
              <a:rPr lang="en-US" sz="1800" b="1" baseline="30000" dirty="0" smtClean="0">
                <a:latin typeface="Arial"/>
                <a:cs typeface="Arial"/>
              </a:rPr>
              <a:t>16</a:t>
            </a:r>
            <a:r>
              <a:rPr lang="en-US" sz="1800" b="1" dirty="0" smtClean="0">
                <a:latin typeface="Arial"/>
                <a:cs typeface="Arial"/>
              </a:rPr>
              <a:t>O(n,p)</a:t>
            </a:r>
            <a:r>
              <a:rPr lang="en-US" sz="1800" b="1" baseline="30000" dirty="0" smtClean="0">
                <a:latin typeface="Arial"/>
                <a:cs typeface="Arial"/>
              </a:rPr>
              <a:t>16</a:t>
            </a:r>
            <a:r>
              <a:rPr lang="en-US" sz="1800" b="1" dirty="0" smtClean="0">
                <a:latin typeface="Arial"/>
                <a:cs typeface="Arial"/>
              </a:rPr>
              <a:t>N lines</a:t>
            </a:r>
          </a:p>
        </p:txBody>
      </p:sp>
      <p:cxnSp>
        <p:nvCxnSpPr>
          <p:cNvPr id="9" name="Straight Arrow Connector 8"/>
          <p:cNvCxnSpPr/>
          <p:nvPr/>
        </p:nvCxnSpPr>
        <p:spPr bwMode="auto">
          <a:xfrm flipH="1">
            <a:off x="4828480" y="2353756"/>
            <a:ext cx="1538867" cy="467503"/>
          </a:xfrm>
          <a:prstGeom prst="straightConnector1">
            <a:avLst/>
          </a:prstGeom>
          <a:noFill/>
          <a:ln w="12700" cap="flat" cmpd="sng" algn="ctr">
            <a:solidFill>
              <a:srgbClr val="00B050"/>
            </a:solidFill>
            <a:prstDash val="solid"/>
            <a:round/>
            <a:headEnd type="none" w="med" len="med"/>
            <a:tailEnd type="arrow"/>
          </a:ln>
          <a:effectLst/>
        </p:spPr>
      </p:cxnSp>
      <p:cxnSp>
        <p:nvCxnSpPr>
          <p:cNvPr id="10" name="Straight Arrow Connector 9"/>
          <p:cNvCxnSpPr/>
          <p:nvPr/>
        </p:nvCxnSpPr>
        <p:spPr bwMode="auto">
          <a:xfrm flipH="1">
            <a:off x="6174063" y="2520176"/>
            <a:ext cx="360552" cy="141250"/>
          </a:xfrm>
          <a:prstGeom prst="straightConnector1">
            <a:avLst/>
          </a:prstGeom>
          <a:noFill/>
          <a:ln w="12700" cap="flat" cmpd="sng" algn="ctr">
            <a:solidFill>
              <a:srgbClr val="00B050"/>
            </a:solidFill>
            <a:prstDash val="solid"/>
            <a:round/>
            <a:headEnd type="none" w="med" len="med"/>
            <a:tailEnd type="arrow"/>
          </a:ln>
          <a:effectLst/>
        </p:spPr>
      </p:cxnSp>
      <p:cxnSp>
        <p:nvCxnSpPr>
          <p:cNvPr id="11" name="Straight Arrow Connector 10"/>
          <p:cNvCxnSpPr/>
          <p:nvPr/>
        </p:nvCxnSpPr>
        <p:spPr bwMode="auto">
          <a:xfrm flipH="1">
            <a:off x="5497551" y="2453268"/>
            <a:ext cx="925552" cy="289932"/>
          </a:xfrm>
          <a:prstGeom prst="straightConnector1">
            <a:avLst/>
          </a:prstGeom>
          <a:noFill/>
          <a:ln w="127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21849238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Delayed gammas from neutron interrogation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34</a:t>
            </a:fld>
            <a:endParaRPr lang="en-US"/>
          </a:p>
        </p:txBody>
      </p:sp>
      <p:pic>
        <p:nvPicPr>
          <p:cNvPr id="5" name="Picture 2"/>
          <p:cNvPicPr>
            <a:picLocks noChangeAspect="1" noChangeArrowheads="1"/>
          </p:cNvPicPr>
          <p:nvPr/>
        </p:nvPicPr>
        <p:blipFill>
          <a:blip r:embed="rId3" cstate="print"/>
          <a:srcRect r="417"/>
          <a:stretch>
            <a:fillRect/>
          </a:stretch>
        </p:blipFill>
        <p:spPr bwMode="auto">
          <a:xfrm>
            <a:off x="1295400" y="1219199"/>
            <a:ext cx="6248400" cy="5047319"/>
          </a:xfrm>
          <a:prstGeom prst="rect">
            <a:avLst/>
          </a:prstGeom>
          <a:noFill/>
          <a:ln w="9525">
            <a:noFill/>
            <a:miter lim="800000"/>
            <a:headEnd/>
            <a:tailEnd/>
          </a:ln>
        </p:spPr>
      </p:pic>
    </p:spTree>
    <p:extLst>
      <p:ext uri="{BB962C8B-B14F-4D97-AF65-F5344CB8AC3E}">
        <p14:creationId xmlns:p14="http://schemas.microsoft.com/office/powerpoint/2010/main" val="33315219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of the “big three” source characteristics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4243599"/>
              </p:ext>
            </p:extLst>
          </p:nvPr>
        </p:nvGraphicFramePr>
        <p:xfrm>
          <a:off x="304800" y="1219200"/>
          <a:ext cx="8611231" cy="2421467"/>
        </p:xfrm>
        <a:graphic>
          <a:graphicData uri="http://schemas.openxmlformats.org/drawingml/2006/table">
            <a:tbl>
              <a:tblPr firstRow="1" bandRow="1">
                <a:tableStyleId>{EB9631B5-78F2-41C9-869B-9F39066F8104}</a:tableStyleId>
              </a:tblPr>
              <a:tblGrid>
                <a:gridCol w="1091256"/>
                <a:gridCol w="1503995"/>
                <a:gridCol w="1503995"/>
                <a:gridCol w="1503995"/>
                <a:gridCol w="1503995"/>
                <a:gridCol w="1503995"/>
              </a:tblGrid>
              <a:tr h="1015108">
                <a:tc>
                  <a:txBody>
                    <a:bodyPr/>
                    <a:lstStyle/>
                    <a:p>
                      <a:pPr algn="ctr"/>
                      <a:r>
                        <a:rPr lang="en-US" sz="1600" b="1" dirty="0" smtClean="0"/>
                        <a:t>Particle</a:t>
                      </a:r>
                      <a:endParaRPr lang="en-US" sz="1600" b="1" dirty="0"/>
                    </a:p>
                  </a:txBody>
                  <a:tcPr marL="92844" marR="92844"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a:txBody>
                    <a:bodyPr/>
                    <a:lstStyle/>
                    <a:p>
                      <a:pPr algn="ctr"/>
                      <a:r>
                        <a:rPr lang="en-US" sz="1600" b="1" dirty="0" smtClean="0"/>
                        <a:t>Production</a:t>
                      </a:r>
                      <a:endParaRPr lang="en-US" sz="1600" b="1" dirty="0"/>
                    </a:p>
                  </a:txBody>
                  <a:tcPr marL="92844" marR="92844" anchor="ctr">
                    <a:lnT w="19050" cap="flat" cmpd="sng" algn="ctr">
                      <a:solidFill>
                        <a:schemeClr val="tx1"/>
                      </a:solidFill>
                      <a:prstDash val="solid"/>
                      <a:round/>
                      <a:headEnd type="none" w="med" len="med"/>
                      <a:tailEnd type="none" w="med" len="med"/>
                    </a:lnT>
                  </a:tcPr>
                </a:tc>
                <a:tc>
                  <a:txBody>
                    <a:bodyPr/>
                    <a:lstStyle/>
                    <a:p>
                      <a:pPr algn="ctr"/>
                      <a:r>
                        <a:rPr lang="en-US" sz="1600" b="1" dirty="0" smtClean="0"/>
                        <a:t>Penetration</a:t>
                      </a:r>
                      <a:endParaRPr lang="en-US" sz="1600" b="1" dirty="0"/>
                    </a:p>
                  </a:txBody>
                  <a:tcPr marL="92844" marR="92844" anchor="ctr">
                    <a:lnT w="19050" cap="flat" cmpd="sng" algn="ctr">
                      <a:solidFill>
                        <a:schemeClr val="tx1"/>
                      </a:solidFill>
                      <a:prstDash val="solid"/>
                      <a:round/>
                      <a:headEnd type="none" w="med" len="med"/>
                      <a:tailEnd type="none" w="med" len="med"/>
                    </a:lnT>
                  </a:tcPr>
                </a:tc>
                <a:tc>
                  <a:txBody>
                    <a:bodyPr/>
                    <a:lstStyle/>
                    <a:p>
                      <a:pPr algn="ctr"/>
                      <a:r>
                        <a:rPr lang="en-US" sz="1600" b="1" dirty="0" smtClean="0"/>
                        <a:t>Particle</a:t>
                      </a:r>
                      <a:r>
                        <a:rPr lang="en-US" sz="1600" b="1" baseline="0" dirty="0" smtClean="0"/>
                        <a:t> Source Shielding</a:t>
                      </a:r>
                      <a:endParaRPr lang="en-US" sz="1600" b="1" dirty="0"/>
                    </a:p>
                  </a:txBody>
                  <a:tcPr marL="92844" marR="92844" anchor="ctr">
                    <a:lnT w="19050" cap="flat" cmpd="sng" algn="ctr">
                      <a:solidFill>
                        <a:schemeClr val="tx1"/>
                      </a:solidFill>
                      <a:prstDash val="solid"/>
                      <a:round/>
                      <a:headEnd type="none" w="med" len="med"/>
                      <a:tailEnd type="none" w="med" len="med"/>
                    </a:lnT>
                  </a:tcPr>
                </a:tc>
                <a:tc>
                  <a:txBody>
                    <a:bodyPr/>
                    <a:lstStyle/>
                    <a:p>
                      <a:pPr algn="ctr"/>
                      <a:r>
                        <a:rPr lang="en-US" sz="1600" b="1" dirty="0" smtClean="0"/>
                        <a:t>In-beam Dose</a:t>
                      </a:r>
                      <a:r>
                        <a:rPr lang="en-US" sz="1600" b="1" baseline="0" dirty="0" smtClean="0"/>
                        <a:t> Rate</a:t>
                      </a:r>
                      <a:endParaRPr lang="en-US" sz="1600" b="1" dirty="0"/>
                    </a:p>
                  </a:txBody>
                  <a:tcPr marL="92844" marR="92844" anchor="ctr">
                    <a:lnT w="19050" cap="flat" cmpd="sng" algn="ctr">
                      <a:solidFill>
                        <a:schemeClr val="tx1"/>
                      </a:solidFill>
                      <a:prstDash val="solid"/>
                      <a:round/>
                      <a:headEnd type="none" w="med" len="med"/>
                      <a:tailEnd type="none" w="med" len="med"/>
                    </a:lnT>
                  </a:tcPr>
                </a:tc>
                <a:tc>
                  <a:txBody>
                    <a:bodyPr/>
                    <a:lstStyle/>
                    <a:p>
                      <a:pPr algn="ctr"/>
                      <a:r>
                        <a:rPr lang="en-US" sz="1600" b="1" dirty="0" smtClean="0"/>
                        <a:t>Signature</a:t>
                      </a:r>
                      <a:endParaRPr lang="en-US" sz="1600" b="1" dirty="0"/>
                    </a:p>
                  </a:txBody>
                  <a:tcPr marL="92844" marR="92844"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r>
              <a:tr h="411682">
                <a:tc>
                  <a:txBody>
                    <a:bodyPr/>
                    <a:lstStyle/>
                    <a:p>
                      <a:pPr algn="ctr"/>
                      <a:r>
                        <a:rPr lang="en-US" sz="1600" b="1" dirty="0" smtClean="0"/>
                        <a:t>Photons</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US" sz="1600" b="1" dirty="0" smtClean="0"/>
                        <a:t>Easy</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US" sz="1600" b="1" dirty="0" smtClean="0"/>
                        <a:t>Good</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US" sz="1600" b="1" dirty="0" smtClean="0"/>
                        <a:t>Easy</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US" sz="1600" b="1" dirty="0" smtClean="0"/>
                        <a:t>Low</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r>
              <a:tr h="582995">
                <a:tc>
                  <a:txBody>
                    <a:bodyPr/>
                    <a:lstStyle/>
                    <a:p>
                      <a:pPr algn="ctr"/>
                      <a:r>
                        <a:rPr lang="en-US" sz="1600" b="1" dirty="0" smtClean="0"/>
                        <a:t>Protons</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Easy</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“Spallation Advantage”</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Easy</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High</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“Spallation Advantage”</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11682">
                <a:tc>
                  <a:txBody>
                    <a:bodyPr/>
                    <a:lstStyle/>
                    <a:p>
                      <a:pPr algn="ctr"/>
                      <a:r>
                        <a:rPr lang="en-US" sz="1600" b="1" dirty="0" smtClean="0"/>
                        <a:t>Neutrons</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Difficult</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Good+</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Difficult</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1" dirty="0" smtClean="0"/>
                        <a:t>Medium</a:t>
                      </a: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US" sz="1600" b="1" dirty="0"/>
                    </a:p>
                  </a:txBody>
                  <a:tcPr marL="92844" marR="928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0"/>
          </p:nvPr>
        </p:nvSpPr>
        <p:spPr/>
        <p:txBody>
          <a:bodyPr/>
          <a:lstStyle/>
          <a:p>
            <a:fld id="{4133C25E-CF4D-43E1-A3B1-84ABC395176C}" type="slidenum">
              <a:rPr lang="en-US" smtClean="0"/>
              <a:pPr/>
              <a:t>35</a:t>
            </a:fld>
            <a:endParaRPr lang="en-US"/>
          </a:p>
        </p:txBody>
      </p:sp>
      <p:sp>
        <p:nvSpPr>
          <p:cNvPr id="6" name="TextBox 5"/>
          <p:cNvSpPr txBox="1"/>
          <p:nvPr/>
        </p:nvSpPr>
        <p:spPr>
          <a:xfrm>
            <a:off x="304800" y="4267200"/>
            <a:ext cx="8458200" cy="1754327"/>
          </a:xfrm>
          <a:prstGeom prst="rect">
            <a:avLst/>
          </a:prstGeom>
          <a:noFill/>
        </p:spPr>
        <p:txBody>
          <a:bodyPr wrap="square" rtlCol="0">
            <a:spAutoFit/>
          </a:bodyPr>
          <a:lstStyle/>
          <a:p>
            <a:r>
              <a:rPr lang="en-US" sz="1800" b="1" dirty="0">
                <a:latin typeface="Arial"/>
                <a:cs typeface="Arial"/>
              </a:rPr>
              <a:t>*Penetration for all particles is dependent on shielding/target environment. In high Z shields protons produce spallation neutrons, which also produce signature radiation, tending to counteract shield losses. Protons also produce very high neutron yields in U and </a:t>
            </a:r>
            <a:r>
              <a:rPr lang="en-US" sz="1800" b="1" dirty="0" err="1">
                <a:latin typeface="Arial"/>
                <a:cs typeface="Arial"/>
              </a:rPr>
              <a:t>Pu</a:t>
            </a:r>
            <a:r>
              <a:rPr lang="en-US" sz="1800" b="1" dirty="0">
                <a:latin typeface="Arial"/>
                <a:cs typeface="Arial"/>
              </a:rPr>
              <a:t>, enhancing neutron signatures.</a:t>
            </a:r>
          </a:p>
          <a:p>
            <a:endParaRPr lang="en-US" sz="1800" b="1" dirty="0">
              <a:latin typeface="Arial"/>
              <a:cs typeface="Arial"/>
            </a:endParaRPr>
          </a:p>
        </p:txBody>
      </p:sp>
    </p:spTree>
    <p:extLst>
      <p:ext uri="{BB962C8B-B14F-4D97-AF65-F5344CB8AC3E}">
        <p14:creationId xmlns:p14="http://schemas.microsoft.com/office/powerpoint/2010/main" val="106009391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Accelerator produced muon interrogation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36</a:t>
            </a:fld>
            <a:endParaRPr lang="en-US"/>
          </a:p>
        </p:txBody>
      </p:sp>
      <p:sp>
        <p:nvSpPr>
          <p:cNvPr id="5" name="Text Box 2"/>
          <p:cNvSpPr txBox="1">
            <a:spLocks noChangeArrowheads="1"/>
          </p:cNvSpPr>
          <p:nvPr/>
        </p:nvSpPr>
        <p:spPr bwMode="auto">
          <a:xfrm>
            <a:off x="5867400" y="1295400"/>
            <a:ext cx="2946400" cy="830997"/>
          </a:xfrm>
          <a:prstGeom prst="rect">
            <a:avLst/>
          </a:prstGeom>
          <a:noFill/>
          <a:ln w="9525">
            <a:noFill/>
            <a:miter lim="800000"/>
            <a:headEnd/>
            <a:tailEnd/>
          </a:ln>
          <a:effectLst/>
        </p:spPr>
        <p:txBody>
          <a:bodyPr>
            <a:spAutoFit/>
          </a:bodyPr>
          <a:lstStyle/>
          <a:p>
            <a:pPr>
              <a:buNone/>
            </a:pPr>
            <a:r>
              <a:rPr lang="en-US" sz="1600" b="1" i="1" dirty="0" smtClean="0">
                <a:solidFill>
                  <a:srgbClr val="0237BC"/>
                </a:solidFill>
                <a:latin typeface="Arial"/>
                <a:cs typeface="Arial"/>
              </a:rPr>
              <a:t>Objective:  </a:t>
            </a:r>
            <a:r>
              <a:rPr lang="en-US" sz="1600" b="1" i="1" dirty="0">
                <a:solidFill>
                  <a:srgbClr val="0237BC"/>
                </a:solidFill>
                <a:latin typeface="Arial"/>
                <a:cs typeface="Arial"/>
              </a:rPr>
              <a:t>Stand-off detection of </a:t>
            </a:r>
            <a:r>
              <a:rPr lang="en-US" sz="1600" b="1" i="1" baseline="30000" dirty="0" smtClean="0">
                <a:solidFill>
                  <a:srgbClr val="0237BC"/>
                </a:solidFill>
                <a:latin typeface="Arial"/>
                <a:cs typeface="Arial"/>
              </a:rPr>
              <a:t>235</a:t>
            </a:r>
            <a:r>
              <a:rPr lang="en-US" sz="1600" b="1" i="1" dirty="0" smtClean="0">
                <a:solidFill>
                  <a:srgbClr val="0237BC"/>
                </a:solidFill>
                <a:latin typeface="Arial"/>
                <a:cs typeface="Arial"/>
              </a:rPr>
              <a:t>U </a:t>
            </a:r>
            <a:r>
              <a:rPr lang="en-US" sz="1600" b="1" i="1" dirty="0">
                <a:solidFill>
                  <a:srgbClr val="0237BC"/>
                </a:solidFill>
                <a:latin typeface="Arial"/>
                <a:cs typeface="Arial"/>
              </a:rPr>
              <a:t>at &gt;100m</a:t>
            </a:r>
          </a:p>
          <a:p>
            <a:endParaRPr lang="en-US" sz="1600" b="1" i="1" dirty="0">
              <a:solidFill>
                <a:srgbClr val="0237BC"/>
              </a:solidFill>
              <a:latin typeface="Arial"/>
              <a:cs typeface="Arial"/>
            </a:endParaRPr>
          </a:p>
        </p:txBody>
      </p:sp>
      <p:grpSp>
        <p:nvGrpSpPr>
          <p:cNvPr id="3" name="Group 21"/>
          <p:cNvGrpSpPr>
            <a:grpSpLocks/>
          </p:cNvGrpSpPr>
          <p:nvPr/>
        </p:nvGrpSpPr>
        <p:grpSpPr bwMode="auto">
          <a:xfrm>
            <a:off x="5562600" y="1905000"/>
            <a:ext cx="3429000" cy="2481263"/>
            <a:chOff x="260" y="2035"/>
            <a:chExt cx="1652" cy="900"/>
          </a:xfrm>
        </p:grpSpPr>
        <p:sp>
          <p:nvSpPr>
            <p:cNvPr id="7" name="AutoShape 22"/>
            <p:cNvSpPr>
              <a:spLocks noChangeAspect="1" noChangeArrowheads="1" noTextEdit="1"/>
            </p:cNvSpPr>
            <p:nvPr/>
          </p:nvSpPr>
          <p:spPr bwMode="auto">
            <a:xfrm>
              <a:off x="260" y="2035"/>
              <a:ext cx="1652" cy="900"/>
            </a:xfrm>
            <a:prstGeom prst="rect">
              <a:avLst/>
            </a:prstGeom>
            <a:noFill/>
            <a:ln w="9525">
              <a:noFill/>
              <a:miter lim="800000"/>
              <a:headEnd/>
              <a:tailEnd/>
            </a:ln>
          </p:spPr>
          <p:txBody>
            <a:bodyPr/>
            <a:lstStyle/>
            <a:p>
              <a:endParaRPr lang="en-US">
                <a:latin typeface="Arial"/>
                <a:cs typeface="Arial"/>
              </a:endParaRPr>
            </a:p>
          </p:txBody>
        </p:sp>
        <p:grpSp>
          <p:nvGrpSpPr>
            <p:cNvPr id="6" name="Group 23"/>
            <p:cNvGrpSpPr>
              <a:grpSpLocks/>
            </p:cNvGrpSpPr>
            <p:nvPr/>
          </p:nvGrpSpPr>
          <p:grpSpPr bwMode="auto">
            <a:xfrm>
              <a:off x="273" y="2049"/>
              <a:ext cx="1621" cy="870"/>
              <a:chOff x="273" y="2049"/>
              <a:chExt cx="1621" cy="870"/>
            </a:xfrm>
          </p:grpSpPr>
          <p:sp>
            <p:nvSpPr>
              <p:cNvPr id="1039" name="Rectangle 24"/>
              <p:cNvSpPr>
                <a:spLocks noChangeArrowheads="1"/>
              </p:cNvSpPr>
              <p:nvPr/>
            </p:nvSpPr>
            <p:spPr bwMode="auto">
              <a:xfrm>
                <a:off x="273" y="2049"/>
                <a:ext cx="1621" cy="870"/>
              </a:xfrm>
              <a:prstGeom prst="rect">
                <a:avLst/>
              </a:prstGeom>
              <a:solidFill>
                <a:srgbClr val="FFFFFF"/>
              </a:solidFill>
              <a:ln w="0">
                <a:solidFill>
                  <a:srgbClr val="000000"/>
                </a:solidFill>
                <a:miter lim="800000"/>
                <a:headEnd/>
                <a:tailEnd/>
              </a:ln>
            </p:spPr>
            <p:txBody>
              <a:bodyPr/>
              <a:lstStyle/>
              <a:p>
                <a:endParaRPr lang="en-US">
                  <a:latin typeface="Arial"/>
                  <a:cs typeface="Arial"/>
                </a:endParaRPr>
              </a:p>
            </p:txBody>
          </p:sp>
          <p:sp>
            <p:nvSpPr>
              <p:cNvPr id="1040" name="Rectangle 25"/>
              <p:cNvSpPr>
                <a:spLocks noChangeArrowheads="1"/>
              </p:cNvSpPr>
              <p:nvPr/>
            </p:nvSpPr>
            <p:spPr bwMode="auto">
              <a:xfrm>
                <a:off x="416" y="2190"/>
                <a:ext cx="1404" cy="535"/>
              </a:xfrm>
              <a:prstGeom prst="rect">
                <a:avLst/>
              </a:prstGeom>
              <a:solidFill>
                <a:srgbClr val="FFFFFF"/>
              </a:solidFill>
              <a:ln w="9525">
                <a:noFill/>
                <a:miter lim="800000"/>
                <a:headEnd/>
                <a:tailEnd/>
              </a:ln>
            </p:spPr>
            <p:txBody>
              <a:bodyPr/>
              <a:lstStyle/>
              <a:p>
                <a:endParaRPr lang="en-US">
                  <a:latin typeface="Arial"/>
                  <a:cs typeface="Arial"/>
                </a:endParaRPr>
              </a:p>
            </p:txBody>
          </p:sp>
          <p:sp>
            <p:nvSpPr>
              <p:cNvPr id="1041" name="Rectangle 26"/>
              <p:cNvSpPr>
                <a:spLocks noChangeArrowheads="1"/>
              </p:cNvSpPr>
              <p:nvPr/>
            </p:nvSpPr>
            <p:spPr bwMode="auto">
              <a:xfrm>
                <a:off x="416" y="2190"/>
                <a:ext cx="1404" cy="535"/>
              </a:xfrm>
              <a:prstGeom prst="rect">
                <a:avLst/>
              </a:prstGeom>
              <a:noFill/>
              <a:ln w="4763">
                <a:solidFill>
                  <a:srgbClr val="808080"/>
                </a:solidFill>
                <a:miter lim="800000"/>
                <a:headEnd/>
                <a:tailEnd/>
              </a:ln>
            </p:spPr>
            <p:txBody>
              <a:bodyPr/>
              <a:lstStyle/>
              <a:p>
                <a:endParaRPr lang="en-US">
                  <a:latin typeface="Arial"/>
                  <a:cs typeface="Arial"/>
                </a:endParaRPr>
              </a:p>
            </p:txBody>
          </p:sp>
          <p:sp>
            <p:nvSpPr>
              <p:cNvPr id="1042" name="Line 27"/>
              <p:cNvSpPr>
                <a:spLocks noChangeShapeType="1"/>
              </p:cNvSpPr>
              <p:nvPr/>
            </p:nvSpPr>
            <p:spPr bwMode="auto">
              <a:xfrm>
                <a:off x="416" y="2190"/>
                <a:ext cx="1" cy="535"/>
              </a:xfrm>
              <a:prstGeom prst="line">
                <a:avLst/>
              </a:prstGeom>
              <a:noFill/>
              <a:ln w="0">
                <a:solidFill>
                  <a:srgbClr val="000000"/>
                </a:solidFill>
                <a:round/>
                <a:headEnd/>
                <a:tailEnd/>
              </a:ln>
            </p:spPr>
            <p:txBody>
              <a:bodyPr/>
              <a:lstStyle/>
              <a:p>
                <a:endParaRPr lang="en-US">
                  <a:latin typeface="Arial"/>
                  <a:cs typeface="Arial"/>
                </a:endParaRPr>
              </a:p>
            </p:txBody>
          </p:sp>
          <p:sp>
            <p:nvSpPr>
              <p:cNvPr id="1043" name="Line 28"/>
              <p:cNvSpPr>
                <a:spLocks noChangeShapeType="1"/>
              </p:cNvSpPr>
              <p:nvPr/>
            </p:nvSpPr>
            <p:spPr bwMode="auto">
              <a:xfrm>
                <a:off x="416" y="2725"/>
                <a:ext cx="1404" cy="1"/>
              </a:xfrm>
              <a:prstGeom prst="line">
                <a:avLst/>
              </a:prstGeom>
              <a:noFill/>
              <a:ln w="0">
                <a:solidFill>
                  <a:srgbClr val="000000"/>
                </a:solidFill>
                <a:round/>
                <a:headEnd/>
                <a:tailEnd/>
              </a:ln>
            </p:spPr>
            <p:txBody>
              <a:bodyPr/>
              <a:lstStyle/>
              <a:p>
                <a:endParaRPr lang="en-US">
                  <a:latin typeface="Arial"/>
                  <a:cs typeface="Arial"/>
                </a:endParaRPr>
              </a:p>
            </p:txBody>
          </p:sp>
          <p:sp>
            <p:nvSpPr>
              <p:cNvPr id="1044" name="Line 29"/>
              <p:cNvSpPr>
                <a:spLocks noChangeShapeType="1"/>
              </p:cNvSpPr>
              <p:nvPr/>
            </p:nvSpPr>
            <p:spPr bwMode="auto">
              <a:xfrm flipV="1">
                <a:off x="416"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45" name="Line 30"/>
              <p:cNvSpPr>
                <a:spLocks noChangeShapeType="1"/>
              </p:cNvSpPr>
              <p:nvPr/>
            </p:nvSpPr>
            <p:spPr bwMode="auto">
              <a:xfrm flipV="1">
                <a:off x="650"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46" name="Line 31"/>
              <p:cNvSpPr>
                <a:spLocks noChangeShapeType="1"/>
              </p:cNvSpPr>
              <p:nvPr/>
            </p:nvSpPr>
            <p:spPr bwMode="auto">
              <a:xfrm flipV="1">
                <a:off x="883"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47" name="Line 32"/>
              <p:cNvSpPr>
                <a:spLocks noChangeShapeType="1"/>
              </p:cNvSpPr>
              <p:nvPr/>
            </p:nvSpPr>
            <p:spPr bwMode="auto">
              <a:xfrm flipV="1">
                <a:off x="1119"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48" name="Line 33"/>
              <p:cNvSpPr>
                <a:spLocks noChangeShapeType="1"/>
              </p:cNvSpPr>
              <p:nvPr/>
            </p:nvSpPr>
            <p:spPr bwMode="auto">
              <a:xfrm flipV="1">
                <a:off x="1353"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49" name="Line 34"/>
              <p:cNvSpPr>
                <a:spLocks noChangeShapeType="1"/>
              </p:cNvSpPr>
              <p:nvPr/>
            </p:nvSpPr>
            <p:spPr bwMode="auto">
              <a:xfrm flipV="1">
                <a:off x="1586"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50" name="Line 35"/>
              <p:cNvSpPr>
                <a:spLocks noChangeShapeType="1"/>
              </p:cNvSpPr>
              <p:nvPr/>
            </p:nvSpPr>
            <p:spPr bwMode="auto">
              <a:xfrm flipV="1">
                <a:off x="1820" y="2714"/>
                <a:ext cx="1" cy="22"/>
              </a:xfrm>
              <a:prstGeom prst="line">
                <a:avLst/>
              </a:prstGeom>
              <a:noFill/>
              <a:ln w="0">
                <a:solidFill>
                  <a:srgbClr val="000000"/>
                </a:solidFill>
                <a:round/>
                <a:headEnd/>
                <a:tailEnd/>
              </a:ln>
            </p:spPr>
            <p:txBody>
              <a:bodyPr/>
              <a:lstStyle/>
              <a:p>
                <a:endParaRPr lang="en-US">
                  <a:latin typeface="Arial"/>
                  <a:cs typeface="Arial"/>
                </a:endParaRPr>
              </a:p>
            </p:txBody>
          </p:sp>
          <p:sp>
            <p:nvSpPr>
              <p:cNvPr id="1051" name="Line 36"/>
              <p:cNvSpPr>
                <a:spLocks noChangeShapeType="1"/>
              </p:cNvSpPr>
              <p:nvPr/>
            </p:nvSpPr>
            <p:spPr bwMode="auto">
              <a:xfrm>
                <a:off x="416" y="2706"/>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52" name="Line 37"/>
              <p:cNvSpPr>
                <a:spLocks noChangeShapeType="1"/>
              </p:cNvSpPr>
              <p:nvPr/>
            </p:nvSpPr>
            <p:spPr bwMode="auto">
              <a:xfrm>
                <a:off x="419" y="2706"/>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53" name="Line 38"/>
              <p:cNvSpPr>
                <a:spLocks noChangeShapeType="1"/>
              </p:cNvSpPr>
              <p:nvPr/>
            </p:nvSpPr>
            <p:spPr bwMode="auto">
              <a:xfrm flipV="1">
                <a:off x="422" y="2703"/>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54" name="Line 39"/>
              <p:cNvSpPr>
                <a:spLocks noChangeShapeType="1"/>
              </p:cNvSpPr>
              <p:nvPr/>
            </p:nvSpPr>
            <p:spPr bwMode="auto">
              <a:xfrm flipV="1">
                <a:off x="424" y="2698"/>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1055" name="Line 40"/>
              <p:cNvSpPr>
                <a:spLocks noChangeShapeType="1"/>
              </p:cNvSpPr>
              <p:nvPr/>
            </p:nvSpPr>
            <p:spPr bwMode="auto">
              <a:xfrm flipV="1">
                <a:off x="427" y="2692"/>
                <a:ext cx="2" cy="6"/>
              </a:xfrm>
              <a:prstGeom prst="line">
                <a:avLst/>
              </a:prstGeom>
              <a:noFill/>
              <a:ln w="4763">
                <a:solidFill>
                  <a:srgbClr val="C0C0C0"/>
                </a:solidFill>
                <a:round/>
                <a:headEnd/>
                <a:tailEnd/>
              </a:ln>
            </p:spPr>
            <p:txBody>
              <a:bodyPr/>
              <a:lstStyle/>
              <a:p>
                <a:endParaRPr lang="en-US">
                  <a:latin typeface="Arial"/>
                  <a:cs typeface="Arial"/>
                </a:endParaRPr>
              </a:p>
            </p:txBody>
          </p:sp>
          <p:sp>
            <p:nvSpPr>
              <p:cNvPr id="1056" name="Line 41"/>
              <p:cNvSpPr>
                <a:spLocks noChangeShapeType="1"/>
              </p:cNvSpPr>
              <p:nvPr/>
            </p:nvSpPr>
            <p:spPr bwMode="auto">
              <a:xfrm flipV="1">
                <a:off x="429" y="2684"/>
                <a:ext cx="1"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57" name="Line 42"/>
              <p:cNvSpPr>
                <a:spLocks noChangeShapeType="1"/>
              </p:cNvSpPr>
              <p:nvPr/>
            </p:nvSpPr>
            <p:spPr bwMode="auto">
              <a:xfrm flipV="1">
                <a:off x="429" y="2679"/>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1058" name="Line 43"/>
              <p:cNvSpPr>
                <a:spLocks noChangeShapeType="1"/>
              </p:cNvSpPr>
              <p:nvPr/>
            </p:nvSpPr>
            <p:spPr bwMode="auto">
              <a:xfrm>
                <a:off x="432" y="267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59" name="Line 44"/>
              <p:cNvSpPr>
                <a:spLocks noChangeShapeType="1"/>
              </p:cNvSpPr>
              <p:nvPr/>
            </p:nvSpPr>
            <p:spPr bwMode="auto">
              <a:xfrm>
                <a:off x="434" y="2679"/>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60" name="Line 45"/>
              <p:cNvSpPr>
                <a:spLocks noChangeShapeType="1"/>
              </p:cNvSpPr>
              <p:nvPr/>
            </p:nvSpPr>
            <p:spPr bwMode="auto">
              <a:xfrm>
                <a:off x="437" y="2687"/>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61" name="Line 46"/>
              <p:cNvSpPr>
                <a:spLocks noChangeShapeType="1"/>
              </p:cNvSpPr>
              <p:nvPr/>
            </p:nvSpPr>
            <p:spPr bwMode="auto">
              <a:xfrm>
                <a:off x="440" y="2695"/>
                <a:ext cx="2" cy="5"/>
              </a:xfrm>
              <a:prstGeom prst="line">
                <a:avLst/>
              </a:prstGeom>
              <a:noFill/>
              <a:ln w="4763">
                <a:solidFill>
                  <a:srgbClr val="C0C0C0"/>
                </a:solidFill>
                <a:round/>
                <a:headEnd/>
                <a:tailEnd/>
              </a:ln>
            </p:spPr>
            <p:txBody>
              <a:bodyPr/>
              <a:lstStyle/>
              <a:p>
                <a:endParaRPr lang="en-US">
                  <a:latin typeface="Arial"/>
                  <a:cs typeface="Arial"/>
                </a:endParaRPr>
              </a:p>
            </p:txBody>
          </p:sp>
          <p:sp>
            <p:nvSpPr>
              <p:cNvPr id="1062" name="Line 47"/>
              <p:cNvSpPr>
                <a:spLocks noChangeShapeType="1"/>
              </p:cNvSpPr>
              <p:nvPr/>
            </p:nvSpPr>
            <p:spPr bwMode="auto">
              <a:xfrm>
                <a:off x="442" y="2700"/>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1063" name="Line 48"/>
              <p:cNvSpPr>
                <a:spLocks noChangeShapeType="1"/>
              </p:cNvSpPr>
              <p:nvPr/>
            </p:nvSpPr>
            <p:spPr bwMode="auto">
              <a:xfrm>
                <a:off x="445" y="2706"/>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64" name="Line 49"/>
              <p:cNvSpPr>
                <a:spLocks noChangeShapeType="1"/>
              </p:cNvSpPr>
              <p:nvPr/>
            </p:nvSpPr>
            <p:spPr bwMode="auto">
              <a:xfrm>
                <a:off x="447" y="2706"/>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65" name="Line 50"/>
              <p:cNvSpPr>
                <a:spLocks noChangeShapeType="1"/>
              </p:cNvSpPr>
              <p:nvPr/>
            </p:nvSpPr>
            <p:spPr bwMode="auto">
              <a:xfrm>
                <a:off x="450" y="2706"/>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66" name="Line 51"/>
              <p:cNvSpPr>
                <a:spLocks noChangeShapeType="1"/>
              </p:cNvSpPr>
              <p:nvPr/>
            </p:nvSpPr>
            <p:spPr bwMode="auto">
              <a:xfrm>
                <a:off x="452" y="2706"/>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67" name="Line 52"/>
              <p:cNvSpPr>
                <a:spLocks noChangeShapeType="1"/>
              </p:cNvSpPr>
              <p:nvPr/>
            </p:nvSpPr>
            <p:spPr bwMode="auto">
              <a:xfrm>
                <a:off x="455" y="2706"/>
                <a:ext cx="1"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68" name="Line 53"/>
              <p:cNvSpPr>
                <a:spLocks noChangeShapeType="1"/>
              </p:cNvSpPr>
              <p:nvPr/>
            </p:nvSpPr>
            <p:spPr bwMode="auto">
              <a:xfrm>
                <a:off x="45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69" name="Line 54"/>
              <p:cNvSpPr>
                <a:spLocks noChangeShapeType="1"/>
              </p:cNvSpPr>
              <p:nvPr/>
            </p:nvSpPr>
            <p:spPr bwMode="auto">
              <a:xfrm>
                <a:off x="45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0" name="Line 55"/>
              <p:cNvSpPr>
                <a:spLocks noChangeShapeType="1"/>
              </p:cNvSpPr>
              <p:nvPr/>
            </p:nvSpPr>
            <p:spPr bwMode="auto">
              <a:xfrm>
                <a:off x="46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1" name="Line 56"/>
              <p:cNvSpPr>
                <a:spLocks noChangeShapeType="1"/>
              </p:cNvSpPr>
              <p:nvPr/>
            </p:nvSpPr>
            <p:spPr bwMode="auto">
              <a:xfrm>
                <a:off x="463"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2" name="Line 57"/>
              <p:cNvSpPr>
                <a:spLocks noChangeShapeType="1"/>
              </p:cNvSpPr>
              <p:nvPr/>
            </p:nvSpPr>
            <p:spPr bwMode="auto">
              <a:xfrm>
                <a:off x="46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3" name="Line 58"/>
              <p:cNvSpPr>
                <a:spLocks noChangeShapeType="1"/>
              </p:cNvSpPr>
              <p:nvPr/>
            </p:nvSpPr>
            <p:spPr bwMode="auto">
              <a:xfrm>
                <a:off x="46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4" name="Line 59"/>
              <p:cNvSpPr>
                <a:spLocks noChangeShapeType="1"/>
              </p:cNvSpPr>
              <p:nvPr/>
            </p:nvSpPr>
            <p:spPr bwMode="auto">
              <a:xfrm>
                <a:off x="47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5" name="Line 60"/>
              <p:cNvSpPr>
                <a:spLocks noChangeShapeType="1"/>
              </p:cNvSpPr>
              <p:nvPr/>
            </p:nvSpPr>
            <p:spPr bwMode="auto">
              <a:xfrm>
                <a:off x="473"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6" name="Line 61"/>
              <p:cNvSpPr>
                <a:spLocks noChangeShapeType="1"/>
              </p:cNvSpPr>
              <p:nvPr/>
            </p:nvSpPr>
            <p:spPr bwMode="auto">
              <a:xfrm>
                <a:off x="47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7" name="Line 62"/>
              <p:cNvSpPr>
                <a:spLocks noChangeShapeType="1"/>
              </p:cNvSpPr>
              <p:nvPr/>
            </p:nvSpPr>
            <p:spPr bwMode="auto">
              <a:xfrm>
                <a:off x="47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8" name="Line 63"/>
              <p:cNvSpPr>
                <a:spLocks noChangeShapeType="1"/>
              </p:cNvSpPr>
              <p:nvPr/>
            </p:nvSpPr>
            <p:spPr bwMode="auto">
              <a:xfrm>
                <a:off x="48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79" name="Line 64"/>
              <p:cNvSpPr>
                <a:spLocks noChangeShapeType="1"/>
              </p:cNvSpPr>
              <p:nvPr/>
            </p:nvSpPr>
            <p:spPr bwMode="auto">
              <a:xfrm>
                <a:off x="483"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0" name="Line 65"/>
              <p:cNvSpPr>
                <a:spLocks noChangeShapeType="1"/>
              </p:cNvSpPr>
              <p:nvPr/>
            </p:nvSpPr>
            <p:spPr bwMode="auto">
              <a:xfrm>
                <a:off x="48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1" name="Line 66"/>
              <p:cNvSpPr>
                <a:spLocks noChangeShapeType="1"/>
              </p:cNvSpPr>
              <p:nvPr/>
            </p:nvSpPr>
            <p:spPr bwMode="auto">
              <a:xfrm>
                <a:off x="48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2" name="Line 67"/>
              <p:cNvSpPr>
                <a:spLocks noChangeShapeType="1"/>
              </p:cNvSpPr>
              <p:nvPr/>
            </p:nvSpPr>
            <p:spPr bwMode="auto">
              <a:xfrm>
                <a:off x="48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3" name="Line 68"/>
              <p:cNvSpPr>
                <a:spLocks noChangeShapeType="1"/>
              </p:cNvSpPr>
              <p:nvPr/>
            </p:nvSpPr>
            <p:spPr bwMode="auto">
              <a:xfrm>
                <a:off x="49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4" name="Line 69"/>
              <p:cNvSpPr>
                <a:spLocks noChangeShapeType="1"/>
              </p:cNvSpPr>
              <p:nvPr/>
            </p:nvSpPr>
            <p:spPr bwMode="auto">
              <a:xfrm>
                <a:off x="49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5" name="Line 70"/>
              <p:cNvSpPr>
                <a:spLocks noChangeShapeType="1"/>
              </p:cNvSpPr>
              <p:nvPr/>
            </p:nvSpPr>
            <p:spPr bwMode="auto">
              <a:xfrm>
                <a:off x="49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6" name="Line 71"/>
              <p:cNvSpPr>
                <a:spLocks noChangeShapeType="1"/>
              </p:cNvSpPr>
              <p:nvPr/>
            </p:nvSpPr>
            <p:spPr bwMode="auto">
              <a:xfrm>
                <a:off x="499"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7" name="Line 72"/>
              <p:cNvSpPr>
                <a:spLocks noChangeShapeType="1"/>
              </p:cNvSpPr>
              <p:nvPr/>
            </p:nvSpPr>
            <p:spPr bwMode="auto">
              <a:xfrm>
                <a:off x="50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8" name="Line 73"/>
              <p:cNvSpPr>
                <a:spLocks noChangeShapeType="1"/>
              </p:cNvSpPr>
              <p:nvPr/>
            </p:nvSpPr>
            <p:spPr bwMode="auto">
              <a:xfrm>
                <a:off x="504"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89" name="Line 74"/>
              <p:cNvSpPr>
                <a:spLocks noChangeShapeType="1"/>
              </p:cNvSpPr>
              <p:nvPr/>
            </p:nvSpPr>
            <p:spPr bwMode="auto">
              <a:xfrm>
                <a:off x="50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90" name="Line 75"/>
              <p:cNvSpPr>
                <a:spLocks noChangeShapeType="1"/>
              </p:cNvSpPr>
              <p:nvPr/>
            </p:nvSpPr>
            <p:spPr bwMode="auto">
              <a:xfrm>
                <a:off x="509"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91" name="Line 76"/>
              <p:cNvSpPr>
                <a:spLocks noChangeShapeType="1"/>
              </p:cNvSpPr>
              <p:nvPr/>
            </p:nvSpPr>
            <p:spPr bwMode="auto">
              <a:xfrm>
                <a:off x="509"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92" name="Line 77"/>
              <p:cNvSpPr>
                <a:spLocks noChangeShapeType="1"/>
              </p:cNvSpPr>
              <p:nvPr/>
            </p:nvSpPr>
            <p:spPr bwMode="auto">
              <a:xfrm>
                <a:off x="51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93" name="Line 78"/>
              <p:cNvSpPr>
                <a:spLocks noChangeShapeType="1"/>
              </p:cNvSpPr>
              <p:nvPr/>
            </p:nvSpPr>
            <p:spPr bwMode="auto">
              <a:xfrm flipV="1">
                <a:off x="514" y="2706"/>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94" name="Line 79"/>
              <p:cNvSpPr>
                <a:spLocks noChangeShapeType="1"/>
              </p:cNvSpPr>
              <p:nvPr/>
            </p:nvSpPr>
            <p:spPr bwMode="auto">
              <a:xfrm flipV="1">
                <a:off x="517" y="2698"/>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95" name="Line 80"/>
              <p:cNvSpPr>
                <a:spLocks noChangeShapeType="1"/>
              </p:cNvSpPr>
              <p:nvPr/>
            </p:nvSpPr>
            <p:spPr bwMode="auto">
              <a:xfrm flipV="1">
                <a:off x="519" y="2684"/>
                <a:ext cx="3" cy="14"/>
              </a:xfrm>
              <a:prstGeom prst="line">
                <a:avLst/>
              </a:prstGeom>
              <a:noFill/>
              <a:ln w="4763">
                <a:solidFill>
                  <a:srgbClr val="C0C0C0"/>
                </a:solidFill>
                <a:round/>
                <a:headEnd/>
                <a:tailEnd/>
              </a:ln>
            </p:spPr>
            <p:txBody>
              <a:bodyPr/>
              <a:lstStyle/>
              <a:p>
                <a:endParaRPr lang="en-US">
                  <a:latin typeface="Arial"/>
                  <a:cs typeface="Arial"/>
                </a:endParaRPr>
              </a:p>
            </p:txBody>
          </p:sp>
          <p:sp>
            <p:nvSpPr>
              <p:cNvPr id="1096" name="Line 81"/>
              <p:cNvSpPr>
                <a:spLocks noChangeShapeType="1"/>
              </p:cNvSpPr>
              <p:nvPr/>
            </p:nvSpPr>
            <p:spPr bwMode="auto">
              <a:xfrm flipV="1">
                <a:off x="522" y="2668"/>
                <a:ext cx="2" cy="16"/>
              </a:xfrm>
              <a:prstGeom prst="line">
                <a:avLst/>
              </a:prstGeom>
              <a:noFill/>
              <a:ln w="4763">
                <a:solidFill>
                  <a:srgbClr val="C0C0C0"/>
                </a:solidFill>
                <a:round/>
                <a:headEnd/>
                <a:tailEnd/>
              </a:ln>
            </p:spPr>
            <p:txBody>
              <a:bodyPr/>
              <a:lstStyle/>
              <a:p>
                <a:endParaRPr lang="en-US">
                  <a:latin typeface="Arial"/>
                  <a:cs typeface="Arial"/>
                </a:endParaRPr>
              </a:p>
            </p:txBody>
          </p:sp>
          <p:sp>
            <p:nvSpPr>
              <p:cNvPr id="1097" name="Line 82"/>
              <p:cNvSpPr>
                <a:spLocks noChangeShapeType="1"/>
              </p:cNvSpPr>
              <p:nvPr/>
            </p:nvSpPr>
            <p:spPr bwMode="auto">
              <a:xfrm flipV="1">
                <a:off x="524" y="2660"/>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98" name="Line 83"/>
              <p:cNvSpPr>
                <a:spLocks noChangeShapeType="1"/>
              </p:cNvSpPr>
              <p:nvPr/>
            </p:nvSpPr>
            <p:spPr bwMode="auto">
              <a:xfrm>
                <a:off x="527" y="266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99" name="Line 84"/>
              <p:cNvSpPr>
                <a:spLocks noChangeShapeType="1"/>
              </p:cNvSpPr>
              <p:nvPr/>
            </p:nvSpPr>
            <p:spPr bwMode="auto">
              <a:xfrm>
                <a:off x="529" y="2660"/>
                <a:ext cx="3" cy="10"/>
              </a:xfrm>
              <a:prstGeom prst="line">
                <a:avLst/>
              </a:prstGeom>
              <a:noFill/>
              <a:ln w="4763">
                <a:solidFill>
                  <a:srgbClr val="C0C0C0"/>
                </a:solidFill>
                <a:round/>
                <a:headEnd/>
                <a:tailEnd/>
              </a:ln>
            </p:spPr>
            <p:txBody>
              <a:bodyPr/>
              <a:lstStyle/>
              <a:p>
                <a:endParaRPr lang="en-US">
                  <a:latin typeface="Arial"/>
                  <a:cs typeface="Arial"/>
                </a:endParaRPr>
              </a:p>
            </p:txBody>
          </p:sp>
          <p:sp>
            <p:nvSpPr>
              <p:cNvPr id="1100" name="Line 85"/>
              <p:cNvSpPr>
                <a:spLocks noChangeShapeType="1"/>
              </p:cNvSpPr>
              <p:nvPr/>
            </p:nvSpPr>
            <p:spPr bwMode="auto">
              <a:xfrm>
                <a:off x="532" y="2670"/>
                <a:ext cx="2" cy="14"/>
              </a:xfrm>
              <a:prstGeom prst="line">
                <a:avLst/>
              </a:prstGeom>
              <a:noFill/>
              <a:ln w="4763">
                <a:solidFill>
                  <a:srgbClr val="C0C0C0"/>
                </a:solidFill>
                <a:round/>
                <a:headEnd/>
                <a:tailEnd/>
              </a:ln>
            </p:spPr>
            <p:txBody>
              <a:bodyPr/>
              <a:lstStyle/>
              <a:p>
                <a:endParaRPr lang="en-US">
                  <a:latin typeface="Arial"/>
                  <a:cs typeface="Arial"/>
                </a:endParaRPr>
              </a:p>
            </p:txBody>
          </p:sp>
          <p:sp>
            <p:nvSpPr>
              <p:cNvPr id="1101" name="Line 86"/>
              <p:cNvSpPr>
                <a:spLocks noChangeShapeType="1"/>
              </p:cNvSpPr>
              <p:nvPr/>
            </p:nvSpPr>
            <p:spPr bwMode="auto">
              <a:xfrm>
                <a:off x="534" y="2684"/>
                <a:ext cx="1" cy="6"/>
              </a:xfrm>
              <a:prstGeom prst="line">
                <a:avLst/>
              </a:prstGeom>
              <a:noFill/>
              <a:ln w="4763">
                <a:solidFill>
                  <a:srgbClr val="C0C0C0"/>
                </a:solidFill>
                <a:round/>
                <a:headEnd/>
                <a:tailEnd/>
              </a:ln>
            </p:spPr>
            <p:txBody>
              <a:bodyPr/>
              <a:lstStyle/>
              <a:p>
                <a:endParaRPr lang="en-US">
                  <a:latin typeface="Arial"/>
                  <a:cs typeface="Arial"/>
                </a:endParaRPr>
              </a:p>
            </p:txBody>
          </p:sp>
          <p:sp>
            <p:nvSpPr>
              <p:cNvPr id="1102" name="Line 87"/>
              <p:cNvSpPr>
                <a:spLocks noChangeShapeType="1"/>
              </p:cNvSpPr>
              <p:nvPr/>
            </p:nvSpPr>
            <p:spPr bwMode="auto">
              <a:xfrm>
                <a:off x="534" y="269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1103" name="Line 88"/>
              <p:cNvSpPr>
                <a:spLocks noChangeShapeType="1"/>
              </p:cNvSpPr>
              <p:nvPr/>
            </p:nvSpPr>
            <p:spPr bwMode="auto">
              <a:xfrm>
                <a:off x="537" y="2692"/>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04" name="Line 89"/>
              <p:cNvSpPr>
                <a:spLocks noChangeShapeType="1"/>
              </p:cNvSpPr>
              <p:nvPr/>
            </p:nvSpPr>
            <p:spPr bwMode="auto">
              <a:xfrm>
                <a:off x="540" y="2695"/>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05" name="Line 90"/>
              <p:cNvSpPr>
                <a:spLocks noChangeShapeType="1"/>
              </p:cNvSpPr>
              <p:nvPr/>
            </p:nvSpPr>
            <p:spPr bwMode="auto">
              <a:xfrm>
                <a:off x="542" y="2698"/>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1106" name="Line 91"/>
              <p:cNvSpPr>
                <a:spLocks noChangeShapeType="1"/>
              </p:cNvSpPr>
              <p:nvPr/>
            </p:nvSpPr>
            <p:spPr bwMode="auto">
              <a:xfrm>
                <a:off x="545" y="2703"/>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07" name="Line 92"/>
              <p:cNvSpPr>
                <a:spLocks noChangeShapeType="1"/>
              </p:cNvSpPr>
              <p:nvPr/>
            </p:nvSpPr>
            <p:spPr bwMode="auto">
              <a:xfrm>
                <a:off x="547" y="2706"/>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08" name="Line 93"/>
              <p:cNvSpPr>
                <a:spLocks noChangeShapeType="1"/>
              </p:cNvSpPr>
              <p:nvPr/>
            </p:nvSpPr>
            <p:spPr bwMode="auto">
              <a:xfrm>
                <a:off x="550"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09" name="Line 94"/>
              <p:cNvSpPr>
                <a:spLocks noChangeShapeType="1"/>
              </p:cNvSpPr>
              <p:nvPr/>
            </p:nvSpPr>
            <p:spPr bwMode="auto">
              <a:xfrm>
                <a:off x="552"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0" name="Line 95"/>
              <p:cNvSpPr>
                <a:spLocks noChangeShapeType="1"/>
              </p:cNvSpPr>
              <p:nvPr/>
            </p:nvSpPr>
            <p:spPr bwMode="auto">
              <a:xfrm>
                <a:off x="55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1" name="Line 96"/>
              <p:cNvSpPr>
                <a:spLocks noChangeShapeType="1"/>
              </p:cNvSpPr>
              <p:nvPr/>
            </p:nvSpPr>
            <p:spPr bwMode="auto">
              <a:xfrm>
                <a:off x="55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2" name="Line 97"/>
              <p:cNvSpPr>
                <a:spLocks noChangeShapeType="1"/>
              </p:cNvSpPr>
              <p:nvPr/>
            </p:nvSpPr>
            <p:spPr bwMode="auto">
              <a:xfrm>
                <a:off x="56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3" name="Line 98"/>
              <p:cNvSpPr>
                <a:spLocks noChangeShapeType="1"/>
              </p:cNvSpPr>
              <p:nvPr/>
            </p:nvSpPr>
            <p:spPr bwMode="auto">
              <a:xfrm>
                <a:off x="563"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4" name="Line 99"/>
              <p:cNvSpPr>
                <a:spLocks noChangeShapeType="1"/>
              </p:cNvSpPr>
              <p:nvPr/>
            </p:nvSpPr>
            <p:spPr bwMode="auto">
              <a:xfrm>
                <a:off x="563"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5" name="Line 100"/>
              <p:cNvSpPr>
                <a:spLocks noChangeShapeType="1"/>
              </p:cNvSpPr>
              <p:nvPr/>
            </p:nvSpPr>
            <p:spPr bwMode="auto">
              <a:xfrm>
                <a:off x="56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6" name="Line 101"/>
              <p:cNvSpPr>
                <a:spLocks noChangeShapeType="1"/>
              </p:cNvSpPr>
              <p:nvPr/>
            </p:nvSpPr>
            <p:spPr bwMode="auto">
              <a:xfrm>
                <a:off x="56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7" name="Line 102"/>
              <p:cNvSpPr>
                <a:spLocks noChangeShapeType="1"/>
              </p:cNvSpPr>
              <p:nvPr/>
            </p:nvSpPr>
            <p:spPr bwMode="auto">
              <a:xfrm>
                <a:off x="57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8" name="Line 103"/>
              <p:cNvSpPr>
                <a:spLocks noChangeShapeType="1"/>
              </p:cNvSpPr>
              <p:nvPr/>
            </p:nvSpPr>
            <p:spPr bwMode="auto">
              <a:xfrm>
                <a:off x="57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19" name="Line 104"/>
              <p:cNvSpPr>
                <a:spLocks noChangeShapeType="1"/>
              </p:cNvSpPr>
              <p:nvPr/>
            </p:nvSpPr>
            <p:spPr bwMode="auto">
              <a:xfrm>
                <a:off x="57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0" name="Line 105"/>
              <p:cNvSpPr>
                <a:spLocks noChangeShapeType="1"/>
              </p:cNvSpPr>
              <p:nvPr/>
            </p:nvSpPr>
            <p:spPr bwMode="auto">
              <a:xfrm>
                <a:off x="57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1" name="Line 106"/>
              <p:cNvSpPr>
                <a:spLocks noChangeShapeType="1"/>
              </p:cNvSpPr>
              <p:nvPr/>
            </p:nvSpPr>
            <p:spPr bwMode="auto">
              <a:xfrm>
                <a:off x="58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2" name="Line 107"/>
              <p:cNvSpPr>
                <a:spLocks noChangeShapeType="1"/>
              </p:cNvSpPr>
              <p:nvPr/>
            </p:nvSpPr>
            <p:spPr bwMode="auto">
              <a:xfrm>
                <a:off x="58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3" name="Line 108"/>
              <p:cNvSpPr>
                <a:spLocks noChangeShapeType="1"/>
              </p:cNvSpPr>
              <p:nvPr/>
            </p:nvSpPr>
            <p:spPr bwMode="auto">
              <a:xfrm>
                <a:off x="58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4" name="Line 109"/>
              <p:cNvSpPr>
                <a:spLocks noChangeShapeType="1"/>
              </p:cNvSpPr>
              <p:nvPr/>
            </p:nvSpPr>
            <p:spPr bwMode="auto">
              <a:xfrm>
                <a:off x="588"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5" name="Line 110"/>
              <p:cNvSpPr>
                <a:spLocks noChangeShapeType="1"/>
              </p:cNvSpPr>
              <p:nvPr/>
            </p:nvSpPr>
            <p:spPr bwMode="auto">
              <a:xfrm>
                <a:off x="58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6" name="Line 111"/>
              <p:cNvSpPr>
                <a:spLocks noChangeShapeType="1"/>
              </p:cNvSpPr>
              <p:nvPr/>
            </p:nvSpPr>
            <p:spPr bwMode="auto">
              <a:xfrm>
                <a:off x="59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7" name="Line 112"/>
              <p:cNvSpPr>
                <a:spLocks noChangeShapeType="1"/>
              </p:cNvSpPr>
              <p:nvPr/>
            </p:nvSpPr>
            <p:spPr bwMode="auto">
              <a:xfrm>
                <a:off x="59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8" name="Line 113"/>
              <p:cNvSpPr>
                <a:spLocks noChangeShapeType="1"/>
              </p:cNvSpPr>
              <p:nvPr/>
            </p:nvSpPr>
            <p:spPr bwMode="auto">
              <a:xfrm>
                <a:off x="59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29" name="Line 114"/>
              <p:cNvSpPr>
                <a:spLocks noChangeShapeType="1"/>
              </p:cNvSpPr>
              <p:nvPr/>
            </p:nvSpPr>
            <p:spPr bwMode="auto">
              <a:xfrm>
                <a:off x="599"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0" name="Line 115"/>
              <p:cNvSpPr>
                <a:spLocks noChangeShapeType="1"/>
              </p:cNvSpPr>
              <p:nvPr/>
            </p:nvSpPr>
            <p:spPr bwMode="auto">
              <a:xfrm>
                <a:off x="60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1" name="Line 116"/>
              <p:cNvSpPr>
                <a:spLocks noChangeShapeType="1"/>
              </p:cNvSpPr>
              <p:nvPr/>
            </p:nvSpPr>
            <p:spPr bwMode="auto">
              <a:xfrm>
                <a:off x="604"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2" name="Line 117"/>
              <p:cNvSpPr>
                <a:spLocks noChangeShapeType="1"/>
              </p:cNvSpPr>
              <p:nvPr/>
            </p:nvSpPr>
            <p:spPr bwMode="auto">
              <a:xfrm>
                <a:off x="60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3" name="Line 118"/>
              <p:cNvSpPr>
                <a:spLocks noChangeShapeType="1"/>
              </p:cNvSpPr>
              <p:nvPr/>
            </p:nvSpPr>
            <p:spPr bwMode="auto">
              <a:xfrm>
                <a:off x="609"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4" name="Line 119"/>
              <p:cNvSpPr>
                <a:spLocks noChangeShapeType="1"/>
              </p:cNvSpPr>
              <p:nvPr/>
            </p:nvSpPr>
            <p:spPr bwMode="auto">
              <a:xfrm>
                <a:off x="61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5" name="Line 120"/>
              <p:cNvSpPr>
                <a:spLocks noChangeShapeType="1"/>
              </p:cNvSpPr>
              <p:nvPr/>
            </p:nvSpPr>
            <p:spPr bwMode="auto">
              <a:xfrm>
                <a:off x="614"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6" name="Line 121"/>
              <p:cNvSpPr>
                <a:spLocks noChangeShapeType="1"/>
              </p:cNvSpPr>
              <p:nvPr/>
            </p:nvSpPr>
            <p:spPr bwMode="auto">
              <a:xfrm>
                <a:off x="614"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7" name="Line 122"/>
              <p:cNvSpPr>
                <a:spLocks noChangeShapeType="1"/>
              </p:cNvSpPr>
              <p:nvPr/>
            </p:nvSpPr>
            <p:spPr bwMode="auto">
              <a:xfrm>
                <a:off x="617"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8" name="Line 123"/>
              <p:cNvSpPr>
                <a:spLocks noChangeShapeType="1"/>
              </p:cNvSpPr>
              <p:nvPr/>
            </p:nvSpPr>
            <p:spPr bwMode="auto">
              <a:xfrm>
                <a:off x="619"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39" name="Line 124"/>
              <p:cNvSpPr>
                <a:spLocks noChangeShapeType="1"/>
              </p:cNvSpPr>
              <p:nvPr/>
            </p:nvSpPr>
            <p:spPr bwMode="auto">
              <a:xfrm>
                <a:off x="622"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40" name="Line 125"/>
              <p:cNvSpPr>
                <a:spLocks noChangeShapeType="1"/>
              </p:cNvSpPr>
              <p:nvPr/>
            </p:nvSpPr>
            <p:spPr bwMode="auto">
              <a:xfrm>
                <a:off x="624"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41" name="Line 126"/>
              <p:cNvSpPr>
                <a:spLocks noChangeShapeType="1"/>
              </p:cNvSpPr>
              <p:nvPr/>
            </p:nvSpPr>
            <p:spPr bwMode="auto">
              <a:xfrm>
                <a:off x="627"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42" name="Line 127"/>
              <p:cNvSpPr>
                <a:spLocks noChangeShapeType="1"/>
              </p:cNvSpPr>
              <p:nvPr/>
            </p:nvSpPr>
            <p:spPr bwMode="auto">
              <a:xfrm flipV="1">
                <a:off x="629" y="2700"/>
                <a:ext cx="3" cy="9"/>
              </a:xfrm>
              <a:prstGeom prst="line">
                <a:avLst/>
              </a:prstGeom>
              <a:noFill/>
              <a:ln w="4763">
                <a:solidFill>
                  <a:srgbClr val="C0C0C0"/>
                </a:solidFill>
                <a:round/>
                <a:headEnd/>
                <a:tailEnd/>
              </a:ln>
            </p:spPr>
            <p:txBody>
              <a:bodyPr/>
              <a:lstStyle/>
              <a:p>
                <a:endParaRPr lang="en-US">
                  <a:latin typeface="Arial"/>
                  <a:cs typeface="Arial"/>
                </a:endParaRPr>
              </a:p>
            </p:txBody>
          </p:sp>
          <p:sp>
            <p:nvSpPr>
              <p:cNvPr id="1143" name="Line 128"/>
              <p:cNvSpPr>
                <a:spLocks noChangeShapeType="1"/>
              </p:cNvSpPr>
              <p:nvPr/>
            </p:nvSpPr>
            <p:spPr bwMode="auto">
              <a:xfrm flipV="1">
                <a:off x="632" y="2687"/>
                <a:ext cx="3" cy="13"/>
              </a:xfrm>
              <a:prstGeom prst="line">
                <a:avLst/>
              </a:prstGeom>
              <a:noFill/>
              <a:ln w="4763">
                <a:solidFill>
                  <a:srgbClr val="C0C0C0"/>
                </a:solidFill>
                <a:round/>
                <a:headEnd/>
                <a:tailEnd/>
              </a:ln>
            </p:spPr>
            <p:txBody>
              <a:bodyPr/>
              <a:lstStyle/>
              <a:p>
                <a:endParaRPr lang="en-US">
                  <a:latin typeface="Arial"/>
                  <a:cs typeface="Arial"/>
                </a:endParaRPr>
              </a:p>
            </p:txBody>
          </p:sp>
          <p:sp>
            <p:nvSpPr>
              <p:cNvPr id="1144" name="Line 129"/>
              <p:cNvSpPr>
                <a:spLocks noChangeShapeType="1"/>
              </p:cNvSpPr>
              <p:nvPr/>
            </p:nvSpPr>
            <p:spPr bwMode="auto">
              <a:xfrm flipV="1">
                <a:off x="635" y="2660"/>
                <a:ext cx="2" cy="27"/>
              </a:xfrm>
              <a:prstGeom prst="line">
                <a:avLst/>
              </a:prstGeom>
              <a:noFill/>
              <a:ln w="4763">
                <a:solidFill>
                  <a:srgbClr val="C0C0C0"/>
                </a:solidFill>
                <a:round/>
                <a:headEnd/>
                <a:tailEnd/>
              </a:ln>
            </p:spPr>
            <p:txBody>
              <a:bodyPr/>
              <a:lstStyle/>
              <a:p>
                <a:endParaRPr lang="en-US">
                  <a:latin typeface="Arial"/>
                  <a:cs typeface="Arial"/>
                </a:endParaRPr>
              </a:p>
            </p:txBody>
          </p:sp>
          <p:sp>
            <p:nvSpPr>
              <p:cNvPr id="1145" name="Line 130"/>
              <p:cNvSpPr>
                <a:spLocks noChangeShapeType="1"/>
              </p:cNvSpPr>
              <p:nvPr/>
            </p:nvSpPr>
            <p:spPr bwMode="auto">
              <a:xfrm flipV="1">
                <a:off x="637" y="2624"/>
                <a:ext cx="3" cy="36"/>
              </a:xfrm>
              <a:prstGeom prst="line">
                <a:avLst/>
              </a:prstGeom>
              <a:noFill/>
              <a:ln w="4763">
                <a:solidFill>
                  <a:srgbClr val="C0C0C0"/>
                </a:solidFill>
                <a:round/>
                <a:headEnd/>
                <a:tailEnd/>
              </a:ln>
            </p:spPr>
            <p:txBody>
              <a:bodyPr/>
              <a:lstStyle/>
              <a:p>
                <a:endParaRPr lang="en-US">
                  <a:latin typeface="Arial"/>
                  <a:cs typeface="Arial"/>
                </a:endParaRPr>
              </a:p>
            </p:txBody>
          </p:sp>
          <p:sp>
            <p:nvSpPr>
              <p:cNvPr id="1146" name="Line 131"/>
              <p:cNvSpPr>
                <a:spLocks noChangeShapeType="1"/>
              </p:cNvSpPr>
              <p:nvPr/>
            </p:nvSpPr>
            <p:spPr bwMode="auto">
              <a:xfrm flipV="1">
                <a:off x="640" y="2597"/>
                <a:ext cx="2" cy="27"/>
              </a:xfrm>
              <a:prstGeom prst="line">
                <a:avLst/>
              </a:prstGeom>
              <a:noFill/>
              <a:ln w="4763">
                <a:solidFill>
                  <a:srgbClr val="C0C0C0"/>
                </a:solidFill>
                <a:round/>
                <a:headEnd/>
                <a:tailEnd/>
              </a:ln>
            </p:spPr>
            <p:txBody>
              <a:bodyPr/>
              <a:lstStyle/>
              <a:p>
                <a:endParaRPr lang="en-US">
                  <a:latin typeface="Arial"/>
                  <a:cs typeface="Arial"/>
                </a:endParaRPr>
              </a:p>
            </p:txBody>
          </p:sp>
          <p:sp>
            <p:nvSpPr>
              <p:cNvPr id="1147" name="Line 132"/>
              <p:cNvSpPr>
                <a:spLocks noChangeShapeType="1"/>
              </p:cNvSpPr>
              <p:nvPr/>
            </p:nvSpPr>
            <p:spPr bwMode="auto">
              <a:xfrm flipV="1">
                <a:off x="642" y="2594"/>
                <a:ext cx="1"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48" name="Line 133"/>
              <p:cNvSpPr>
                <a:spLocks noChangeShapeType="1"/>
              </p:cNvSpPr>
              <p:nvPr/>
            </p:nvSpPr>
            <p:spPr bwMode="auto">
              <a:xfrm>
                <a:off x="642" y="2594"/>
                <a:ext cx="3" cy="25"/>
              </a:xfrm>
              <a:prstGeom prst="line">
                <a:avLst/>
              </a:prstGeom>
              <a:noFill/>
              <a:ln w="4763">
                <a:solidFill>
                  <a:srgbClr val="C0C0C0"/>
                </a:solidFill>
                <a:round/>
                <a:headEnd/>
                <a:tailEnd/>
              </a:ln>
            </p:spPr>
            <p:txBody>
              <a:bodyPr/>
              <a:lstStyle/>
              <a:p>
                <a:endParaRPr lang="en-US">
                  <a:latin typeface="Arial"/>
                  <a:cs typeface="Arial"/>
                </a:endParaRPr>
              </a:p>
            </p:txBody>
          </p:sp>
          <p:sp>
            <p:nvSpPr>
              <p:cNvPr id="1149" name="Line 134"/>
              <p:cNvSpPr>
                <a:spLocks noChangeShapeType="1"/>
              </p:cNvSpPr>
              <p:nvPr/>
            </p:nvSpPr>
            <p:spPr bwMode="auto">
              <a:xfrm>
                <a:off x="645" y="2619"/>
                <a:ext cx="2" cy="35"/>
              </a:xfrm>
              <a:prstGeom prst="line">
                <a:avLst/>
              </a:prstGeom>
              <a:noFill/>
              <a:ln w="4763">
                <a:solidFill>
                  <a:srgbClr val="C0C0C0"/>
                </a:solidFill>
                <a:round/>
                <a:headEnd/>
                <a:tailEnd/>
              </a:ln>
            </p:spPr>
            <p:txBody>
              <a:bodyPr/>
              <a:lstStyle/>
              <a:p>
                <a:endParaRPr lang="en-US">
                  <a:latin typeface="Arial"/>
                  <a:cs typeface="Arial"/>
                </a:endParaRPr>
              </a:p>
            </p:txBody>
          </p:sp>
          <p:sp>
            <p:nvSpPr>
              <p:cNvPr id="1150" name="Line 135"/>
              <p:cNvSpPr>
                <a:spLocks noChangeShapeType="1"/>
              </p:cNvSpPr>
              <p:nvPr/>
            </p:nvSpPr>
            <p:spPr bwMode="auto">
              <a:xfrm>
                <a:off x="647" y="2654"/>
                <a:ext cx="3" cy="30"/>
              </a:xfrm>
              <a:prstGeom prst="line">
                <a:avLst/>
              </a:prstGeom>
              <a:noFill/>
              <a:ln w="4763">
                <a:solidFill>
                  <a:srgbClr val="C0C0C0"/>
                </a:solidFill>
                <a:round/>
                <a:headEnd/>
                <a:tailEnd/>
              </a:ln>
            </p:spPr>
            <p:txBody>
              <a:bodyPr/>
              <a:lstStyle/>
              <a:p>
                <a:endParaRPr lang="en-US">
                  <a:latin typeface="Arial"/>
                  <a:cs typeface="Arial"/>
                </a:endParaRPr>
              </a:p>
            </p:txBody>
          </p:sp>
          <p:sp>
            <p:nvSpPr>
              <p:cNvPr id="1151" name="Line 136"/>
              <p:cNvSpPr>
                <a:spLocks noChangeShapeType="1"/>
              </p:cNvSpPr>
              <p:nvPr/>
            </p:nvSpPr>
            <p:spPr bwMode="auto">
              <a:xfrm>
                <a:off x="650" y="2684"/>
                <a:ext cx="2" cy="16"/>
              </a:xfrm>
              <a:prstGeom prst="line">
                <a:avLst/>
              </a:prstGeom>
              <a:noFill/>
              <a:ln w="4763">
                <a:solidFill>
                  <a:srgbClr val="C0C0C0"/>
                </a:solidFill>
                <a:round/>
                <a:headEnd/>
                <a:tailEnd/>
              </a:ln>
            </p:spPr>
            <p:txBody>
              <a:bodyPr/>
              <a:lstStyle/>
              <a:p>
                <a:endParaRPr lang="en-US">
                  <a:latin typeface="Arial"/>
                  <a:cs typeface="Arial"/>
                </a:endParaRPr>
              </a:p>
            </p:txBody>
          </p:sp>
          <p:sp>
            <p:nvSpPr>
              <p:cNvPr id="1152" name="Line 137"/>
              <p:cNvSpPr>
                <a:spLocks noChangeShapeType="1"/>
              </p:cNvSpPr>
              <p:nvPr/>
            </p:nvSpPr>
            <p:spPr bwMode="auto">
              <a:xfrm>
                <a:off x="652" y="2700"/>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1153" name="Line 138"/>
              <p:cNvSpPr>
                <a:spLocks noChangeShapeType="1"/>
              </p:cNvSpPr>
              <p:nvPr/>
            </p:nvSpPr>
            <p:spPr bwMode="auto">
              <a:xfrm>
                <a:off x="655" y="2706"/>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54" name="Line 139"/>
              <p:cNvSpPr>
                <a:spLocks noChangeShapeType="1"/>
              </p:cNvSpPr>
              <p:nvPr/>
            </p:nvSpPr>
            <p:spPr bwMode="auto">
              <a:xfrm>
                <a:off x="65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55" name="Line 140"/>
              <p:cNvSpPr>
                <a:spLocks noChangeShapeType="1"/>
              </p:cNvSpPr>
              <p:nvPr/>
            </p:nvSpPr>
            <p:spPr bwMode="auto">
              <a:xfrm>
                <a:off x="66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56" name="Line 141"/>
              <p:cNvSpPr>
                <a:spLocks noChangeShapeType="1"/>
              </p:cNvSpPr>
              <p:nvPr/>
            </p:nvSpPr>
            <p:spPr bwMode="auto">
              <a:xfrm>
                <a:off x="663"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57" name="Line 142"/>
              <p:cNvSpPr>
                <a:spLocks noChangeShapeType="1"/>
              </p:cNvSpPr>
              <p:nvPr/>
            </p:nvSpPr>
            <p:spPr bwMode="auto">
              <a:xfrm>
                <a:off x="66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58" name="Line 143"/>
              <p:cNvSpPr>
                <a:spLocks noChangeShapeType="1"/>
              </p:cNvSpPr>
              <p:nvPr/>
            </p:nvSpPr>
            <p:spPr bwMode="auto">
              <a:xfrm>
                <a:off x="668"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59" name="Line 144"/>
              <p:cNvSpPr>
                <a:spLocks noChangeShapeType="1"/>
              </p:cNvSpPr>
              <p:nvPr/>
            </p:nvSpPr>
            <p:spPr bwMode="auto">
              <a:xfrm>
                <a:off x="66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0" name="Line 145"/>
              <p:cNvSpPr>
                <a:spLocks noChangeShapeType="1"/>
              </p:cNvSpPr>
              <p:nvPr/>
            </p:nvSpPr>
            <p:spPr bwMode="auto">
              <a:xfrm>
                <a:off x="67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1" name="Line 146"/>
              <p:cNvSpPr>
                <a:spLocks noChangeShapeType="1"/>
              </p:cNvSpPr>
              <p:nvPr/>
            </p:nvSpPr>
            <p:spPr bwMode="auto">
              <a:xfrm>
                <a:off x="67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2" name="Line 147"/>
              <p:cNvSpPr>
                <a:spLocks noChangeShapeType="1"/>
              </p:cNvSpPr>
              <p:nvPr/>
            </p:nvSpPr>
            <p:spPr bwMode="auto">
              <a:xfrm>
                <a:off x="67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3" name="Line 148"/>
              <p:cNvSpPr>
                <a:spLocks noChangeShapeType="1"/>
              </p:cNvSpPr>
              <p:nvPr/>
            </p:nvSpPr>
            <p:spPr bwMode="auto">
              <a:xfrm>
                <a:off x="67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4" name="Line 149"/>
              <p:cNvSpPr>
                <a:spLocks noChangeShapeType="1"/>
              </p:cNvSpPr>
              <p:nvPr/>
            </p:nvSpPr>
            <p:spPr bwMode="auto">
              <a:xfrm>
                <a:off x="68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5" name="Line 150"/>
              <p:cNvSpPr>
                <a:spLocks noChangeShapeType="1"/>
              </p:cNvSpPr>
              <p:nvPr/>
            </p:nvSpPr>
            <p:spPr bwMode="auto">
              <a:xfrm>
                <a:off x="68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66" name="Line 151"/>
              <p:cNvSpPr>
                <a:spLocks noChangeShapeType="1"/>
              </p:cNvSpPr>
              <p:nvPr/>
            </p:nvSpPr>
            <p:spPr bwMode="auto">
              <a:xfrm flipV="1">
                <a:off x="686" y="2706"/>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67" name="Line 152"/>
              <p:cNvSpPr>
                <a:spLocks noChangeShapeType="1"/>
              </p:cNvSpPr>
              <p:nvPr/>
            </p:nvSpPr>
            <p:spPr bwMode="auto">
              <a:xfrm flipV="1">
                <a:off x="688" y="2698"/>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168" name="Line 153"/>
              <p:cNvSpPr>
                <a:spLocks noChangeShapeType="1"/>
              </p:cNvSpPr>
              <p:nvPr/>
            </p:nvSpPr>
            <p:spPr bwMode="auto">
              <a:xfrm flipV="1">
                <a:off x="691" y="2670"/>
                <a:ext cx="3" cy="28"/>
              </a:xfrm>
              <a:prstGeom prst="line">
                <a:avLst/>
              </a:prstGeom>
              <a:noFill/>
              <a:ln w="4763">
                <a:solidFill>
                  <a:srgbClr val="C0C0C0"/>
                </a:solidFill>
                <a:round/>
                <a:headEnd/>
                <a:tailEnd/>
              </a:ln>
            </p:spPr>
            <p:txBody>
              <a:bodyPr/>
              <a:lstStyle/>
              <a:p>
                <a:endParaRPr lang="en-US">
                  <a:latin typeface="Arial"/>
                  <a:cs typeface="Arial"/>
                </a:endParaRPr>
              </a:p>
            </p:txBody>
          </p:sp>
          <p:sp>
            <p:nvSpPr>
              <p:cNvPr id="1169" name="Line 154"/>
              <p:cNvSpPr>
                <a:spLocks noChangeShapeType="1"/>
              </p:cNvSpPr>
              <p:nvPr/>
            </p:nvSpPr>
            <p:spPr bwMode="auto">
              <a:xfrm flipV="1">
                <a:off x="694" y="2610"/>
                <a:ext cx="1" cy="60"/>
              </a:xfrm>
              <a:prstGeom prst="line">
                <a:avLst/>
              </a:prstGeom>
              <a:noFill/>
              <a:ln w="4763">
                <a:solidFill>
                  <a:srgbClr val="C0C0C0"/>
                </a:solidFill>
                <a:round/>
                <a:headEnd/>
                <a:tailEnd/>
              </a:ln>
            </p:spPr>
            <p:txBody>
              <a:bodyPr/>
              <a:lstStyle/>
              <a:p>
                <a:endParaRPr lang="en-US">
                  <a:latin typeface="Arial"/>
                  <a:cs typeface="Arial"/>
                </a:endParaRPr>
              </a:p>
            </p:txBody>
          </p:sp>
          <p:sp>
            <p:nvSpPr>
              <p:cNvPr id="1170" name="Line 155"/>
              <p:cNvSpPr>
                <a:spLocks noChangeShapeType="1"/>
              </p:cNvSpPr>
              <p:nvPr/>
            </p:nvSpPr>
            <p:spPr bwMode="auto">
              <a:xfrm flipV="1">
                <a:off x="694" y="2518"/>
                <a:ext cx="2" cy="92"/>
              </a:xfrm>
              <a:prstGeom prst="line">
                <a:avLst/>
              </a:prstGeom>
              <a:noFill/>
              <a:ln w="4763">
                <a:solidFill>
                  <a:srgbClr val="C0C0C0"/>
                </a:solidFill>
                <a:round/>
                <a:headEnd/>
                <a:tailEnd/>
              </a:ln>
            </p:spPr>
            <p:txBody>
              <a:bodyPr/>
              <a:lstStyle/>
              <a:p>
                <a:endParaRPr lang="en-US">
                  <a:latin typeface="Arial"/>
                  <a:cs typeface="Arial"/>
                </a:endParaRPr>
              </a:p>
            </p:txBody>
          </p:sp>
          <p:sp>
            <p:nvSpPr>
              <p:cNvPr id="1171" name="Line 156"/>
              <p:cNvSpPr>
                <a:spLocks noChangeShapeType="1"/>
              </p:cNvSpPr>
              <p:nvPr/>
            </p:nvSpPr>
            <p:spPr bwMode="auto">
              <a:xfrm flipV="1">
                <a:off x="696" y="2417"/>
                <a:ext cx="3" cy="101"/>
              </a:xfrm>
              <a:prstGeom prst="line">
                <a:avLst/>
              </a:prstGeom>
              <a:noFill/>
              <a:ln w="4763">
                <a:solidFill>
                  <a:srgbClr val="C0C0C0"/>
                </a:solidFill>
                <a:round/>
                <a:headEnd/>
                <a:tailEnd/>
              </a:ln>
            </p:spPr>
            <p:txBody>
              <a:bodyPr/>
              <a:lstStyle/>
              <a:p>
                <a:endParaRPr lang="en-US">
                  <a:latin typeface="Arial"/>
                  <a:cs typeface="Arial"/>
                </a:endParaRPr>
              </a:p>
            </p:txBody>
          </p:sp>
          <p:sp>
            <p:nvSpPr>
              <p:cNvPr id="1172" name="Line 157"/>
              <p:cNvSpPr>
                <a:spLocks noChangeShapeType="1"/>
              </p:cNvSpPr>
              <p:nvPr/>
            </p:nvSpPr>
            <p:spPr bwMode="auto">
              <a:xfrm flipV="1">
                <a:off x="699" y="2370"/>
                <a:ext cx="2" cy="47"/>
              </a:xfrm>
              <a:prstGeom prst="line">
                <a:avLst/>
              </a:prstGeom>
              <a:noFill/>
              <a:ln w="4763">
                <a:solidFill>
                  <a:srgbClr val="C0C0C0"/>
                </a:solidFill>
                <a:round/>
                <a:headEnd/>
                <a:tailEnd/>
              </a:ln>
            </p:spPr>
            <p:txBody>
              <a:bodyPr/>
              <a:lstStyle/>
              <a:p>
                <a:endParaRPr lang="en-US">
                  <a:latin typeface="Arial"/>
                  <a:cs typeface="Arial"/>
                </a:endParaRPr>
              </a:p>
            </p:txBody>
          </p:sp>
          <p:sp>
            <p:nvSpPr>
              <p:cNvPr id="1173" name="Line 158"/>
              <p:cNvSpPr>
                <a:spLocks noChangeShapeType="1"/>
              </p:cNvSpPr>
              <p:nvPr/>
            </p:nvSpPr>
            <p:spPr bwMode="auto">
              <a:xfrm>
                <a:off x="701" y="2370"/>
                <a:ext cx="3" cy="33"/>
              </a:xfrm>
              <a:prstGeom prst="line">
                <a:avLst/>
              </a:prstGeom>
              <a:noFill/>
              <a:ln w="4763">
                <a:solidFill>
                  <a:srgbClr val="C0C0C0"/>
                </a:solidFill>
                <a:round/>
                <a:headEnd/>
                <a:tailEnd/>
              </a:ln>
            </p:spPr>
            <p:txBody>
              <a:bodyPr/>
              <a:lstStyle/>
              <a:p>
                <a:endParaRPr lang="en-US">
                  <a:latin typeface="Arial"/>
                  <a:cs typeface="Arial"/>
                </a:endParaRPr>
              </a:p>
            </p:txBody>
          </p:sp>
          <p:sp>
            <p:nvSpPr>
              <p:cNvPr id="1174" name="Line 159"/>
              <p:cNvSpPr>
                <a:spLocks noChangeShapeType="1"/>
              </p:cNvSpPr>
              <p:nvPr/>
            </p:nvSpPr>
            <p:spPr bwMode="auto">
              <a:xfrm>
                <a:off x="704" y="2403"/>
                <a:ext cx="2" cy="93"/>
              </a:xfrm>
              <a:prstGeom prst="line">
                <a:avLst/>
              </a:prstGeom>
              <a:noFill/>
              <a:ln w="4763">
                <a:solidFill>
                  <a:srgbClr val="C0C0C0"/>
                </a:solidFill>
                <a:round/>
                <a:headEnd/>
                <a:tailEnd/>
              </a:ln>
            </p:spPr>
            <p:txBody>
              <a:bodyPr/>
              <a:lstStyle/>
              <a:p>
                <a:endParaRPr lang="en-US">
                  <a:latin typeface="Arial"/>
                  <a:cs typeface="Arial"/>
                </a:endParaRPr>
              </a:p>
            </p:txBody>
          </p:sp>
          <p:sp>
            <p:nvSpPr>
              <p:cNvPr id="1175" name="Line 160"/>
              <p:cNvSpPr>
                <a:spLocks noChangeShapeType="1"/>
              </p:cNvSpPr>
              <p:nvPr/>
            </p:nvSpPr>
            <p:spPr bwMode="auto">
              <a:xfrm>
                <a:off x="706" y="2496"/>
                <a:ext cx="3" cy="98"/>
              </a:xfrm>
              <a:prstGeom prst="line">
                <a:avLst/>
              </a:prstGeom>
              <a:noFill/>
              <a:ln w="4763">
                <a:solidFill>
                  <a:srgbClr val="C0C0C0"/>
                </a:solidFill>
                <a:round/>
                <a:headEnd/>
                <a:tailEnd/>
              </a:ln>
            </p:spPr>
            <p:txBody>
              <a:bodyPr/>
              <a:lstStyle/>
              <a:p>
                <a:endParaRPr lang="en-US">
                  <a:latin typeface="Arial"/>
                  <a:cs typeface="Arial"/>
                </a:endParaRPr>
              </a:p>
            </p:txBody>
          </p:sp>
          <p:sp>
            <p:nvSpPr>
              <p:cNvPr id="1176" name="Line 161"/>
              <p:cNvSpPr>
                <a:spLocks noChangeShapeType="1"/>
              </p:cNvSpPr>
              <p:nvPr/>
            </p:nvSpPr>
            <p:spPr bwMode="auto">
              <a:xfrm>
                <a:off x="709" y="2594"/>
                <a:ext cx="2" cy="68"/>
              </a:xfrm>
              <a:prstGeom prst="line">
                <a:avLst/>
              </a:prstGeom>
              <a:noFill/>
              <a:ln w="4763">
                <a:solidFill>
                  <a:srgbClr val="C0C0C0"/>
                </a:solidFill>
                <a:round/>
                <a:headEnd/>
                <a:tailEnd/>
              </a:ln>
            </p:spPr>
            <p:txBody>
              <a:bodyPr/>
              <a:lstStyle/>
              <a:p>
                <a:endParaRPr lang="en-US">
                  <a:latin typeface="Arial"/>
                  <a:cs typeface="Arial"/>
                </a:endParaRPr>
              </a:p>
            </p:txBody>
          </p:sp>
          <p:sp>
            <p:nvSpPr>
              <p:cNvPr id="1177" name="Line 162"/>
              <p:cNvSpPr>
                <a:spLocks noChangeShapeType="1"/>
              </p:cNvSpPr>
              <p:nvPr/>
            </p:nvSpPr>
            <p:spPr bwMode="auto">
              <a:xfrm>
                <a:off x="711" y="2662"/>
                <a:ext cx="3" cy="33"/>
              </a:xfrm>
              <a:prstGeom prst="line">
                <a:avLst/>
              </a:prstGeom>
              <a:noFill/>
              <a:ln w="4763">
                <a:solidFill>
                  <a:srgbClr val="C0C0C0"/>
                </a:solidFill>
                <a:round/>
                <a:headEnd/>
                <a:tailEnd/>
              </a:ln>
            </p:spPr>
            <p:txBody>
              <a:bodyPr/>
              <a:lstStyle/>
              <a:p>
                <a:endParaRPr lang="en-US">
                  <a:latin typeface="Arial"/>
                  <a:cs typeface="Arial"/>
                </a:endParaRPr>
              </a:p>
            </p:txBody>
          </p:sp>
          <p:sp>
            <p:nvSpPr>
              <p:cNvPr id="1178" name="Line 163"/>
              <p:cNvSpPr>
                <a:spLocks noChangeShapeType="1"/>
              </p:cNvSpPr>
              <p:nvPr/>
            </p:nvSpPr>
            <p:spPr bwMode="auto">
              <a:xfrm>
                <a:off x="714" y="2695"/>
                <a:ext cx="3" cy="11"/>
              </a:xfrm>
              <a:prstGeom prst="line">
                <a:avLst/>
              </a:prstGeom>
              <a:noFill/>
              <a:ln w="4763">
                <a:solidFill>
                  <a:srgbClr val="C0C0C0"/>
                </a:solidFill>
                <a:round/>
                <a:headEnd/>
                <a:tailEnd/>
              </a:ln>
            </p:spPr>
            <p:txBody>
              <a:bodyPr/>
              <a:lstStyle/>
              <a:p>
                <a:endParaRPr lang="en-US">
                  <a:latin typeface="Arial"/>
                  <a:cs typeface="Arial"/>
                </a:endParaRPr>
              </a:p>
            </p:txBody>
          </p:sp>
          <p:sp>
            <p:nvSpPr>
              <p:cNvPr id="1179" name="Line 164"/>
              <p:cNvSpPr>
                <a:spLocks noChangeShapeType="1"/>
              </p:cNvSpPr>
              <p:nvPr/>
            </p:nvSpPr>
            <p:spPr bwMode="auto">
              <a:xfrm>
                <a:off x="717" y="2706"/>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80" name="Line 165"/>
              <p:cNvSpPr>
                <a:spLocks noChangeShapeType="1"/>
              </p:cNvSpPr>
              <p:nvPr/>
            </p:nvSpPr>
            <p:spPr bwMode="auto">
              <a:xfrm>
                <a:off x="719"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81" name="Line 166"/>
              <p:cNvSpPr>
                <a:spLocks noChangeShapeType="1"/>
              </p:cNvSpPr>
              <p:nvPr/>
            </p:nvSpPr>
            <p:spPr bwMode="auto">
              <a:xfrm>
                <a:off x="722"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82" name="Line 167"/>
              <p:cNvSpPr>
                <a:spLocks noChangeShapeType="1"/>
              </p:cNvSpPr>
              <p:nvPr/>
            </p:nvSpPr>
            <p:spPr bwMode="auto">
              <a:xfrm>
                <a:off x="722"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83" name="Line 168"/>
              <p:cNvSpPr>
                <a:spLocks noChangeShapeType="1"/>
              </p:cNvSpPr>
              <p:nvPr/>
            </p:nvSpPr>
            <p:spPr bwMode="auto">
              <a:xfrm>
                <a:off x="724"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184" name="Line 169"/>
              <p:cNvSpPr>
                <a:spLocks noChangeShapeType="1"/>
              </p:cNvSpPr>
              <p:nvPr/>
            </p:nvSpPr>
            <p:spPr bwMode="auto">
              <a:xfrm flipV="1">
                <a:off x="727" y="2706"/>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185" name="Line 170"/>
              <p:cNvSpPr>
                <a:spLocks noChangeShapeType="1"/>
              </p:cNvSpPr>
              <p:nvPr/>
            </p:nvSpPr>
            <p:spPr bwMode="auto">
              <a:xfrm flipV="1">
                <a:off x="729" y="2700"/>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1186" name="Line 171"/>
              <p:cNvSpPr>
                <a:spLocks noChangeShapeType="1"/>
              </p:cNvSpPr>
              <p:nvPr/>
            </p:nvSpPr>
            <p:spPr bwMode="auto">
              <a:xfrm flipV="1">
                <a:off x="732" y="2673"/>
                <a:ext cx="3" cy="27"/>
              </a:xfrm>
              <a:prstGeom prst="line">
                <a:avLst/>
              </a:prstGeom>
              <a:noFill/>
              <a:ln w="4763">
                <a:solidFill>
                  <a:srgbClr val="C0C0C0"/>
                </a:solidFill>
                <a:round/>
                <a:headEnd/>
                <a:tailEnd/>
              </a:ln>
            </p:spPr>
            <p:txBody>
              <a:bodyPr/>
              <a:lstStyle/>
              <a:p>
                <a:endParaRPr lang="en-US">
                  <a:latin typeface="Arial"/>
                  <a:cs typeface="Arial"/>
                </a:endParaRPr>
              </a:p>
            </p:txBody>
          </p:sp>
          <p:sp>
            <p:nvSpPr>
              <p:cNvPr id="1187" name="Line 172"/>
              <p:cNvSpPr>
                <a:spLocks noChangeShapeType="1"/>
              </p:cNvSpPr>
              <p:nvPr/>
            </p:nvSpPr>
            <p:spPr bwMode="auto">
              <a:xfrm flipV="1">
                <a:off x="735" y="2610"/>
                <a:ext cx="2" cy="63"/>
              </a:xfrm>
              <a:prstGeom prst="line">
                <a:avLst/>
              </a:prstGeom>
              <a:noFill/>
              <a:ln w="4763">
                <a:solidFill>
                  <a:srgbClr val="C0C0C0"/>
                </a:solidFill>
                <a:round/>
                <a:headEnd/>
                <a:tailEnd/>
              </a:ln>
            </p:spPr>
            <p:txBody>
              <a:bodyPr/>
              <a:lstStyle/>
              <a:p>
                <a:endParaRPr lang="en-US">
                  <a:latin typeface="Arial"/>
                  <a:cs typeface="Arial"/>
                </a:endParaRPr>
              </a:p>
            </p:txBody>
          </p:sp>
          <p:sp>
            <p:nvSpPr>
              <p:cNvPr id="1188" name="Line 173"/>
              <p:cNvSpPr>
                <a:spLocks noChangeShapeType="1"/>
              </p:cNvSpPr>
              <p:nvPr/>
            </p:nvSpPr>
            <p:spPr bwMode="auto">
              <a:xfrm flipV="1">
                <a:off x="737" y="2499"/>
                <a:ext cx="3" cy="111"/>
              </a:xfrm>
              <a:prstGeom prst="line">
                <a:avLst/>
              </a:prstGeom>
              <a:noFill/>
              <a:ln w="4763">
                <a:solidFill>
                  <a:srgbClr val="C0C0C0"/>
                </a:solidFill>
                <a:round/>
                <a:headEnd/>
                <a:tailEnd/>
              </a:ln>
            </p:spPr>
            <p:txBody>
              <a:bodyPr/>
              <a:lstStyle/>
              <a:p>
                <a:endParaRPr lang="en-US">
                  <a:latin typeface="Arial"/>
                  <a:cs typeface="Arial"/>
                </a:endParaRPr>
              </a:p>
            </p:txBody>
          </p:sp>
          <p:sp>
            <p:nvSpPr>
              <p:cNvPr id="1189" name="Line 174"/>
              <p:cNvSpPr>
                <a:spLocks noChangeShapeType="1"/>
              </p:cNvSpPr>
              <p:nvPr/>
            </p:nvSpPr>
            <p:spPr bwMode="auto">
              <a:xfrm flipV="1">
                <a:off x="740" y="2362"/>
                <a:ext cx="2" cy="137"/>
              </a:xfrm>
              <a:prstGeom prst="line">
                <a:avLst/>
              </a:prstGeom>
              <a:noFill/>
              <a:ln w="4763">
                <a:solidFill>
                  <a:srgbClr val="C0C0C0"/>
                </a:solidFill>
                <a:round/>
                <a:headEnd/>
                <a:tailEnd/>
              </a:ln>
            </p:spPr>
            <p:txBody>
              <a:bodyPr/>
              <a:lstStyle/>
              <a:p>
                <a:endParaRPr lang="en-US">
                  <a:latin typeface="Arial"/>
                  <a:cs typeface="Arial"/>
                </a:endParaRPr>
              </a:p>
            </p:txBody>
          </p:sp>
          <p:sp>
            <p:nvSpPr>
              <p:cNvPr id="1190" name="Line 175"/>
              <p:cNvSpPr>
                <a:spLocks noChangeShapeType="1"/>
              </p:cNvSpPr>
              <p:nvPr/>
            </p:nvSpPr>
            <p:spPr bwMode="auto">
              <a:xfrm flipV="1">
                <a:off x="742" y="2264"/>
                <a:ext cx="3" cy="98"/>
              </a:xfrm>
              <a:prstGeom prst="line">
                <a:avLst/>
              </a:prstGeom>
              <a:noFill/>
              <a:ln w="4763">
                <a:solidFill>
                  <a:srgbClr val="C0C0C0"/>
                </a:solidFill>
                <a:round/>
                <a:headEnd/>
                <a:tailEnd/>
              </a:ln>
            </p:spPr>
            <p:txBody>
              <a:bodyPr/>
              <a:lstStyle/>
              <a:p>
                <a:endParaRPr lang="en-US">
                  <a:latin typeface="Arial"/>
                  <a:cs typeface="Arial"/>
                </a:endParaRPr>
              </a:p>
            </p:txBody>
          </p:sp>
          <p:sp>
            <p:nvSpPr>
              <p:cNvPr id="1191" name="Line 176"/>
              <p:cNvSpPr>
                <a:spLocks noChangeShapeType="1"/>
              </p:cNvSpPr>
              <p:nvPr/>
            </p:nvSpPr>
            <p:spPr bwMode="auto">
              <a:xfrm>
                <a:off x="745" y="2264"/>
                <a:ext cx="2" cy="6"/>
              </a:xfrm>
              <a:prstGeom prst="line">
                <a:avLst/>
              </a:prstGeom>
              <a:noFill/>
              <a:ln w="4763">
                <a:solidFill>
                  <a:srgbClr val="C0C0C0"/>
                </a:solidFill>
                <a:round/>
                <a:headEnd/>
                <a:tailEnd/>
              </a:ln>
            </p:spPr>
            <p:txBody>
              <a:bodyPr/>
              <a:lstStyle/>
              <a:p>
                <a:endParaRPr lang="en-US">
                  <a:latin typeface="Arial"/>
                  <a:cs typeface="Arial"/>
                </a:endParaRPr>
              </a:p>
            </p:txBody>
          </p:sp>
          <p:sp>
            <p:nvSpPr>
              <p:cNvPr id="1192" name="Line 177"/>
              <p:cNvSpPr>
                <a:spLocks noChangeShapeType="1"/>
              </p:cNvSpPr>
              <p:nvPr/>
            </p:nvSpPr>
            <p:spPr bwMode="auto">
              <a:xfrm>
                <a:off x="747" y="2270"/>
                <a:ext cx="1" cy="103"/>
              </a:xfrm>
              <a:prstGeom prst="line">
                <a:avLst/>
              </a:prstGeom>
              <a:noFill/>
              <a:ln w="4763">
                <a:solidFill>
                  <a:srgbClr val="C0C0C0"/>
                </a:solidFill>
                <a:round/>
                <a:headEnd/>
                <a:tailEnd/>
              </a:ln>
            </p:spPr>
            <p:txBody>
              <a:bodyPr/>
              <a:lstStyle/>
              <a:p>
                <a:endParaRPr lang="en-US">
                  <a:latin typeface="Arial"/>
                  <a:cs typeface="Arial"/>
                </a:endParaRPr>
              </a:p>
            </p:txBody>
          </p:sp>
          <p:sp>
            <p:nvSpPr>
              <p:cNvPr id="1193" name="Line 178"/>
              <p:cNvSpPr>
                <a:spLocks noChangeShapeType="1"/>
              </p:cNvSpPr>
              <p:nvPr/>
            </p:nvSpPr>
            <p:spPr bwMode="auto">
              <a:xfrm>
                <a:off x="747" y="2373"/>
                <a:ext cx="3" cy="137"/>
              </a:xfrm>
              <a:prstGeom prst="line">
                <a:avLst/>
              </a:prstGeom>
              <a:noFill/>
              <a:ln w="4763">
                <a:solidFill>
                  <a:srgbClr val="C0C0C0"/>
                </a:solidFill>
                <a:round/>
                <a:headEnd/>
                <a:tailEnd/>
              </a:ln>
            </p:spPr>
            <p:txBody>
              <a:bodyPr/>
              <a:lstStyle/>
              <a:p>
                <a:endParaRPr lang="en-US">
                  <a:latin typeface="Arial"/>
                  <a:cs typeface="Arial"/>
                </a:endParaRPr>
              </a:p>
            </p:txBody>
          </p:sp>
          <p:sp>
            <p:nvSpPr>
              <p:cNvPr id="1194" name="Line 179"/>
              <p:cNvSpPr>
                <a:spLocks noChangeShapeType="1"/>
              </p:cNvSpPr>
              <p:nvPr/>
            </p:nvSpPr>
            <p:spPr bwMode="auto">
              <a:xfrm>
                <a:off x="750" y="2510"/>
                <a:ext cx="3" cy="103"/>
              </a:xfrm>
              <a:prstGeom prst="line">
                <a:avLst/>
              </a:prstGeom>
              <a:noFill/>
              <a:ln w="4763">
                <a:solidFill>
                  <a:srgbClr val="C0C0C0"/>
                </a:solidFill>
                <a:round/>
                <a:headEnd/>
                <a:tailEnd/>
              </a:ln>
            </p:spPr>
            <p:txBody>
              <a:bodyPr/>
              <a:lstStyle/>
              <a:p>
                <a:endParaRPr lang="en-US">
                  <a:latin typeface="Arial"/>
                  <a:cs typeface="Arial"/>
                </a:endParaRPr>
              </a:p>
            </p:txBody>
          </p:sp>
          <p:sp>
            <p:nvSpPr>
              <p:cNvPr id="1195" name="Line 180"/>
              <p:cNvSpPr>
                <a:spLocks noChangeShapeType="1"/>
              </p:cNvSpPr>
              <p:nvPr/>
            </p:nvSpPr>
            <p:spPr bwMode="auto">
              <a:xfrm>
                <a:off x="753" y="2613"/>
                <a:ext cx="2" cy="41"/>
              </a:xfrm>
              <a:prstGeom prst="line">
                <a:avLst/>
              </a:prstGeom>
              <a:noFill/>
              <a:ln w="4763">
                <a:solidFill>
                  <a:srgbClr val="C0C0C0"/>
                </a:solidFill>
                <a:round/>
                <a:headEnd/>
                <a:tailEnd/>
              </a:ln>
            </p:spPr>
            <p:txBody>
              <a:bodyPr/>
              <a:lstStyle/>
              <a:p>
                <a:endParaRPr lang="en-US">
                  <a:latin typeface="Arial"/>
                  <a:cs typeface="Arial"/>
                </a:endParaRPr>
              </a:p>
            </p:txBody>
          </p:sp>
          <p:sp>
            <p:nvSpPr>
              <p:cNvPr id="1196" name="Line 181"/>
              <p:cNvSpPr>
                <a:spLocks noChangeShapeType="1"/>
              </p:cNvSpPr>
              <p:nvPr/>
            </p:nvSpPr>
            <p:spPr bwMode="auto">
              <a:xfrm flipV="1">
                <a:off x="755" y="2643"/>
                <a:ext cx="3" cy="11"/>
              </a:xfrm>
              <a:prstGeom prst="line">
                <a:avLst/>
              </a:prstGeom>
              <a:noFill/>
              <a:ln w="4763">
                <a:solidFill>
                  <a:srgbClr val="C0C0C0"/>
                </a:solidFill>
                <a:round/>
                <a:headEnd/>
                <a:tailEnd/>
              </a:ln>
            </p:spPr>
            <p:txBody>
              <a:bodyPr/>
              <a:lstStyle/>
              <a:p>
                <a:endParaRPr lang="en-US">
                  <a:latin typeface="Arial"/>
                  <a:cs typeface="Arial"/>
                </a:endParaRPr>
              </a:p>
            </p:txBody>
          </p:sp>
          <p:sp>
            <p:nvSpPr>
              <p:cNvPr id="1197" name="Line 182"/>
              <p:cNvSpPr>
                <a:spLocks noChangeShapeType="1"/>
              </p:cNvSpPr>
              <p:nvPr/>
            </p:nvSpPr>
            <p:spPr bwMode="auto">
              <a:xfrm flipV="1">
                <a:off x="758" y="2600"/>
                <a:ext cx="2" cy="43"/>
              </a:xfrm>
              <a:prstGeom prst="line">
                <a:avLst/>
              </a:prstGeom>
              <a:noFill/>
              <a:ln w="4763">
                <a:solidFill>
                  <a:srgbClr val="C0C0C0"/>
                </a:solidFill>
                <a:round/>
                <a:headEnd/>
                <a:tailEnd/>
              </a:ln>
            </p:spPr>
            <p:txBody>
              <a:bodyPr/>
              <a:lstStyle/>
              <a:p>
                <a:endParaRPr lang="en-US">
                  <a:latin typeface="Arial"/>
                  <a:cs typeface="Arial"/>
                </a:endParaRPr>
              </a:p>
            </p:txBody>
          </p:sp>
          <p:sp>
            <p:nvSpPr>
              <p:cNvPr id="1198" name="Line 183"/>
              <p:cNvSpPr>
                <a:spLocks noChangeShapeType="1"/>
              </p:cNvSpPr>
              <p:nvPr/>
            </p:nvSpPr>
            <p:spPr bwMode="auto">
              <a:xfrm flipV="1">
                <a:off x="760" y="2548"/>
                <a:ext cx="3" cy="52"/>
              </a:xfrm>
              <a:prstGeom prst="line">
                <a:avLst/>
              </a:prstGeom>
              <a:noFill/>
              <a:ln w="4763">
                <a:solidFill>
                  <a:srgbClr val="C0C0C0"/>
                </a:solidFill>
                <a:round/>
                <a:headEnd/>
                <a:tailEnd/>
              </a:ln>
            </p:spPr>
            <p:txBody>
              <a:bodyPr/>
              <a:lstStyle/>
              <a:p>
                <a:endParaRPr lang="en-US">
                  <a:latin typeface="Arial"/>
                  <a:cs typeface="Arial"/>
                </a:endParaRPr>
              </a:p>
            </p:txBody>
          </p:sp>
          <p:sp>
            <p:nvSpPr>
              <p:cNvPr id="1199" name="Line 184"/>
              <p:cNvSpPr>
                <a:spLocks noChangeShapeType="1"/>
              </p:cNvSpPr>
              <p:nvPr/>
            </p:nvSpPr>
            <p:spPr bwMode="auto">
              <a:xfrm flipV="1">
                <a:off x="763" y="2526"/>
                <a:ext cx="2" cy="22"/>
              </a:xfrm>
              <a:prstGeom prst="line">
                <a:avLst/>
              </a:prstGeom>
              <a:noFill/>
              <a:ln w="4763">
                <a:solidFill>
                  <a:srgbClr val="C0C0C0"/>
                </a:solidFill>
                <a:round/>
                <a:headEnd/>
                <a:tailEnd/>
              </a:ln>
            </p:spPr>
            <p:txBody>
              <a:bodyPr/>
              <a:lstStyle/>
              <a:p>
                <a:endParaRPr lang="en-US">
                  <a:latin typeface="Arial"/>
                  <a:cs typeface="Arial"/>
                </a:endParaRPr>
              </a:p>
            </p:txBody>
          </p:sp>
          <p:sp>
            <p:nvSpPr>
              <p:cNvPr id="1200" name="Line 185"/>
              <p:cNvSpPr>
                <a:spLocks noChangeShapeType="1"/>
              </p:cNvSpPr>
              <p:nvPr/>
            </p:nvSpPr>
            <p:spPr bwMode="auto">
              <a:xfrm>
                <a:off x="765" y="2526"/>
                <a:ext cx="3" cy="19"/>
              </a:xfrm>
              <a:prstGeom prst="line">
                <a:avLst/>
              </a:prstGeom>
              <a:noFill/>
              <a:ln w="4763">
                <a:solidFill>
                  <a:srgbClr val="C0C0C0"/>
                </a:solidFill>
                <a:round/>
                <a:headEnd/>
                <a:tailEnd/>
              </a:ln>
            </p:spPr>
            <p:txBody>
              <a:bodyPr/>
              <a:lstStyle/>
              <a:p>
                <a:endParaRPr lang="en-US">
                  <a:latin typeface="Arial"/>
                  <a:cs typeface="Arial"/>
                </a:endParaRPr>
              </a:p>
            </p:txBody>
          </p:sp>
          <p:sp>
            <p:nvSpPr>
              <p:cNvPr id="1201" name="Line 186"/>
              <p:cNvSpPr>
                <a:spLocks noChangeShapeType="1"/>
              </p:cNvSpPr>
              <p:nvPr/>
            </p:nvSpPr>
            <p:spPr bwMode="auto">
              <a:xfrm>
                <a:off x="768" y="2545"/>
                <a:ext cx="2" cy="52"/>
              </a:xfrm>
              <a:prstGeom prst="line">
                <a:avLst/>
              </a:prstGeom>
              <a:noFill/>
              <a:ln w="4763">
                <a:solidFill>
                  <a:srgbClr val="C0C0C0"/>
                </a:solidFill>
                <a:round/>
                <a:headEnd/>
                <a:tailEnd/>
              </a:ln>
            </p:spPr>
            <p:txBody>
              <a:bodyPr/>
              <a:lstStyle/>
              <a:p>
                <a:endParaRPr lang="en-US">
                  <a:latin typeface="Arial"/>
                  <a:cs typeface="Arial"/>
                </a:endParaRPr>
              </a:p>
            </p:txBody>
          </p:sp>
          <p:sp>
            <p:nvSpPr>
              <p:cNvPr id="1202" name="Line 187"/>
              <p:cNvSpPr>
                <a:spLocks noChangeShapeType="1"/>
              </p:cNvSpPr>
              <p:nvPr/>
            </p:nvSpPr>
            <p:spPr bwMode="auto">
              <a:xfrm>
                <a:off x="770" y="2597"/>
                <a:ext cx="3" cy="54"/>
              </a:xfrm>
              <a:prstGeom prst="line">
                <a:avLst/>
              </a:prstGeom>
              <a:noFill/>
              <a:ln w="4763">
                <a:solidFill>
                  <a:srgbClr val="C0C0C0"/>
                </a:solidFill>
                <a:round/>
                <a:headEnd/>
                <a:tailEnd/>
              </a:ln>
            </p:spPr>
            <p:txBody>
              <a:bodyPr/>
              <a:lstStyle/>
              <a:p>
                <a:endParaRPr lang="en-US">
                  <a:latin typeface="Arial"/>
                  <a:cs typeface="Arial"/>
                </a:endParaRPr>
              </a:p>
            </p:txBody>
          </p:sp>
          <p:sp>
            <p:nvSpPr>
              <p:cNvPr id="1203" name="Line 188"/>
              <p:cNvSpPr>
                <a:spLocks noChangeShapeType="1"/>
              </p:cNvSpPr>
              <p:nvPr/>
            </p:nvSpPr>
            <p:spPr bwMode="auto">
              <a:xfrm>
                <a:off x="773" y="2651"/>
                <a:ext cx="1" cy="33"/>
              </a:xfrm>
              <a:prstGeom prst="line">
                <a:avLst/>
              </a:prstGeom>
              <a:noFill/>
              <a:ln w="4763">
                <a:solidFill>
                  <a:srgbClr val="C0C0C0"/>
                </a:solidFill>
                <a:round/>
                <a:headEnd/>
                <a:tailEnd/>
              </a:ln>
            </p:spPr>
            <p:txBody>
              <a:bodyPr/>
              <a:lstStyle/>
              <a:p>
                <a:endParaRPr lang="en-US">
                  <a:latin typeface="Arial"/>
                  <a:cs typeface="Arial"/>
                </a:endParaRPr>
              </a:p>
            </p:txBody>
          </p:sp>
          <p:sp>
            <p:nvSpPr>
              <p:cNvPr id="1204" name="Line 189"/>
              <p:cNvSpPr>
                <a:spLocks noChangeShapeType="1"/>
              </p:cNvSpPr>
              <p:nvPr/>
            </p:nvSpPr>
            <p:spPr bwMode="auto">
              <a:xfrm>
                <a:off x="773" y="2684"/>
                <a:ext cx="3" cy="16"/>
              </a:xfrm>
              <a:prstGeom prst="line">
                <a:avLst/>
              </a:prstGeom>
              <a:noFill/>
              <a:ln w="4763">
                <a:solidFill>
                  <a:srgbClr val="C0C0C0"/>
                </a:solidFill>
                <a:round/>
                <a:headEnd/>
                <a:tailEnd/>
              </a:ln>
            </p:spPr>
            <p:txBody>
              <a:bodyPr/>
              <a:lstStyle/>
              <a:p>
                <a:endParaRPr lang="en-US">
                  <a:latin typeface="Arial"/>
                  <a:cs typeface="Arial"/>
                </a:endParaRPr>
              </a:p>
            </p:txBody>
          </p:sp>
          <p:sp>
            <p:nvSpPr>
              <p:cNvPr id="1205" name="Line 190"/>
              <p:cNvSpPr>
                <a:spLocks noChangeShapeType="1"/>
              </p:cNvSpPr>
              <p:nvPr/>
            </p:nvSpPr>
            <p:spPr bwMode="auto">
              <a:xfrm>
                <a:off x="776" y="2700"/>
                <a:ext cx="2" cy="9"/>
              </a:xfrm>
              <a:prstGeom prst="line">
                <a:avLst/>
              </a:prstGeom>
              <a:noFill/>
              <a:ln w="4763">
                <a:solidFill>
                  <a:srgbClr val="C0C0C0"/>
                </a:solidFill>
                <a:round/>
                <a:headEnd/>
                <a:tailEnd/>
              </a:ln>
            </p:spPr>
            <p:txBody>
              <a:bodyPr/>
              <a:lstStyle/>
              <a:p>
                <a:endParaRPr lang="en-US">
                  <a:latin typeface="Arial"/>
                  <a:cs typeface="Arial"/>
                </a:endParaRPr>
              </a:p>
            </p:txBody>
          </p:sp>
          <p:sp>
            <p:nvSpPr>
              <p:cNvPr id="1206" name="Line 191"/>
              <p:cNvSpPr>
                <a:spLocks noChangeShapeType="1"/>
              </p:cNvSpPr>
              <p:nvPr/>
            </p:nvSpPr>
            <p:spPr bwMode="auto">
              <a:xfrm>
                <a:off x="77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07" name="Line 192"/>
              <p:cNvSpPr>
                <a:spLocks noChangeShapeType="1"/>
              </p:cNvSpPr>
              <p:nvPr/>
            </p:nvSpPr>
            <p:spPr bwMode="auto">
              <a:xfrm>
                <a:off x="78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08" name="Line 193"/>
              <p:cNvSpPr>
                <a:spLocks noChangeShapeType="1"/>
              </p:cNvSpPr>
              <p:nvPr/>
            </p:nvSpPr>
            <p:spPr bwMode="auto">
              <a:xfrm>
                <a:off x="78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09" name="Line 194"/>
              <p:cNvSpPr>
                <a:spLocks noChangeShapeType="1"/>
              </p:cNvSpPr>
              <p:nvPr/>
            </p:nvSpPr>
            <p:spPr bwMode="auto">
              <a:xfrm>
                <a:off x="78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10" name="Line 195"/>
              <p:cNvSpPr>
                <a:spLocks noChangeShapeType="1"/>
              </p:cNvSpPr>
              <p:nvPr/>
            </p:nvSpPr>
            <p:spPr bwMode="auto">
              <a:xfrm>
                <a:off x="78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11" name="Line 196"/>
              <p:cNvSpPr>
                <a:spLocks noChangeShapeType="1"/>
              </p:cNvSpPr>
              <p:nvPr/>
            </p:nvSpPr>
            <p:spPr bwMode="auto">
              <a:xfrm>
                <a:off x="79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12" name="Line 197"/>
              <p:cNvSpPr>
                <a:spLocks noChangeShapeType="1"/>
              </p:cNvSpPr>
              <p:nvPr/>
            </p:nvSpPr>
            <p:spPr bwMode="auto">
              <a:xfrm>
                <a:off x="794"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13" name="Line 198"/>
              <p:cNvSpPr>
                <a:spLocks noChangeShapeType="1"/>
              </p:cNvSpPr>
              <p:nvPr/>
            </p:nvSpPr>
            <p:spPr bwMode="auto">
              <a:xfrm flipV="1">
                <a:off x="796" y="2703"/>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1214" name="Line 199"/>
              <p:cNvSpPr>
                <a:spLocks noChangeShapeType="1"/>
              </p:cNvSpPr>
              <p:nvPr/>
            </p:nvSpPr>
            <p:spPr bwMode="auto">
              <a:xfrm flipV="1">
                <a:off x="799" y="2695"/>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1215" name="Line 200"/>
              <p:cNvSpPr>
                <a:spLocks noChangeShapeType="1"/>
              </p:cNvSpPr>
              <p:nvPr/>
            </p:nvSpPr>
            <p:spPr bwMode="auto">
              <a:xfrm flipV="1">
                <a:off x="801" y="2679"/>
                <a:ext cx="1" cy="16"/>
              </a:xfrm>
              <a:prstGeom prst="line">
                <a:avLst/>
              </a:prstGeom>
              <a:noFill/>
              <a:ln w="4763">
                <a:solidFill>
                  <a:srgbClr val="C0C0C0"/>
                </a:solidFill>
                <a:round/>
                <a:headEnd/>
                <a:tailEnd/>
              </a:ln>
            </p:spPr>
            <p:txBody>
              <a:bodyPr/>
              <a:lstStyle/>
              <a:p>
                <a:endParaRPr lang="en-US">
                  <a:latin typeface="Arial"/>
                  <a:cs typeface="Arial"/>
                </a:endParaRPr>
              </a:p>
            </p:txBody>
          </p:sp>
          <p:sp>
            <p:nvSpPr>
              <p:cNvPr id="1216" name="Line 201"/>
              <p:cNvSpPr>
                <a:spLocks noChangeShapeType="1"/>
              </p:cNvSpPr>
              <p:nvPr/>
            </p:nvSpPr>
            <p:spPr bwMode="auto">
              <a:xfrm flipV="1">
                <a:off x="801" y="2660"/>
                <a:ext cx="3" cy="19"/>
              </a:xfrm>
              <a:prstGeom prst="line">
                <a:avLst/>
              </a:prstGeom>
              <a:noFill/>
              <a:ln w="4763">
                <a:solidFill>
                  <a:srgbClr val="C0C0C0"/>
                </a:solidFill>
                <a:round/>
                <a:headEnd/>
                <a:tailEnd/>
              </a:ln>
            </p:spPr>
            <p:txBody>
              <a:bodyPr/>
              <a:lstStyle/>
              <a:p>
                <a:endParaRPr lang="en-US">
                  <a:latin typeface="Arial"/>
                  <a:cs typeface="Arial"/>
                </a:endParaRPr>
              </a:p>
            </p:txBody>
          </p:sp>
          <p:sp>
            <p:nvSpPr>
              <p:cNvPr id="1217" name="Line 202"/>
              <p:cNvSpPr>
                <a:spLocks noChangeShapeType="1"/>
              </p:cNvSpPr>
              <p:nvPr/>
            </p:nvSpPr>
            <p:spPr bwMode="auto">
              <a:xfrm flipV="1">
                <a:off x="804" y="2646"/>
                <a:ext cx="2" cy="14"/>
              </a:xfrm>
              <a:prstGeom prst="line">
                <a:avLst/>
              </a:prstGeom>
              <a:noFill/>
              <a:ln w="4763">
                <a:solidFill>
                  <a:srgbClr val="C0C0C0"/>
                </a:solidFill>
                <a:round/>
                <a:headEnd/>
                <a:tailEnd/>
              </a:ln>
            </p:spPr>
            <p:txBody>
              <a:bodyPr/>
              <a:lstStyle/>
              <a:p>
                <a:endParaRPr lang="en-US">
                  <a:latin typeface="Arial"/>
                  <a:cs typeface="Arial"/>
                </a:endParaRPr>
              </a:p>
            </p:txBody>
          </p:sp>
          <p:sp>
            <p:nvSpPr>
              <p:cNvPr id="1218" name="Line 203"/>
              <p:cNvSpPr>
                <a:spLocks noChangeShapeType="1"/>
              </p:cNvSpPr>
              <p:nvPr/>
            </p:nvSpPr>
            <p:spPr bwMode="auto">
              <a:xfrm>
                <a:off x="806" y="2646"/>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219" name="Line 204"/>
              <p:cNvSpPr>
                <a:spLocks noChangeShapeType="1"/>
              </p:cNvSpPr>
              <p:nvPr/>
            </p:nvSpPr>
            <p:spPr bwMode="auto">
              <a:xfrm>
                <a:off x="809" y="2649"/>
                <a:ext cx="3" cy="13"/>
              </a:xfrm>
              <a:prstGeom prst="line">
                <a:avLst/>
              </a:prstGeom>
              <a:noFill/>
              <a:ln w="4763">
                <a:solidFill>
                  <a:srgbClr val="C0C0C0"/>
                </a:solidFill>
                <a:round/>
                <a:headEnd/>
                <a:tailEnd/>
              </a:ln>
            </p:spPr>
            <p:txBody>
              <a:bodyPr/>
              <a:lstStyle/>
              <a:p>
                <a:endParaRPr lang="en-US">
                  <a:latin typeface="Arial"/>
                  <a:cs typeface="Arial"/>
                </a:endParaRPr>
              </a:p>
            </p:txBody>
          </p:sp>
          <p:sp>
            <p:nvSpPr>
              <p:cNvPr id="1220" name="Line 205"/>
              <p:cNvSpPr>
                <a:spLocks noChangeShapeType="1"/>
              </p:cNvSpPr>
              <p:nvPr/>
            </p:nvSpPr>
            <p:spPr bwMode="auto">
              <a:xfrm>
                <a:off x="812" y="2662"/>
                <a:ext cx="2" cy="19"/>
              </a:xfrm>
              <a:prstGeom prst="line">
                <a:avLst/>
              </a:prstGeom>
              <a:noFill/>
              <a:ln w="4763">
                <a:solidFill>
                  <a:srgbClr val="C0C0C0"/>
                </a:solidFill>
                <a:round/>
                <a:headEnd/>
                <a:tailEnd/>
              </a:ln>
            </p:spPr>
            <p:txBody>
              <a:bodyPr/>
              <a:lstStyle/>
              <a:p>
                <a:endParaRPr lang="en-US">
                  <a:latin typeface="Arial"/>
                  <a:cs typeface="Arial"/>
                </a:endParaRPr>
              </a:p>
            </p:txBody>
          </p:sp>
          <p:sp>
            <p:nvSpPr>
              <p:cNvPr id="1221" name="Line 206"/>
              <p:cNvSpPr>
                <a:spLocks noChangeShapeType="1"/>
              </p:cNvSpPr>
              <p:nvPr/>
            </p:nvSpPr>
            <p:spPr bwMode="auto">
              <a:xfrm>
                <a:off x="814" y="2681"/>
                <a:ext cx="3" cy="17"/>
              </a:xfrm>
              <a:prstGeom prst="line">
                <a:avLst/>
              </a:prstGeom>
              <a:noFill/>
              <a:ln w="4763">
                <a:solidFill>
                  <a:srgbClr val="C0C0C0"/>
                </a:solidFill>
                <a:round/>
                <a:headEnd/>
                <a:tailEnd/>
              </a:ln>
            </p:spPr>
            <p:txBody>
              <a:bodyPr/>
              <a:lstStyle/>
              <a:p>
                <a:endParaRPr lang="en-US">
                  <a:latin typeface="Arial"/>
                  <a:cs typeface="Arial"/>
                </a:endParaRPr>
              </a:p>
            </p:txBody>
          </p:sp>
          <p:sp>
            <p:nvSpPr>
              <p:cNvPr id="1222" name="Line 207"/>
              <p:cNvSpPr>
                <a:spLocks noChangeShapeType="1"/>
              </p:cNvSpPr>
              <p:nvPr/>
            </p:nvSpPr>
            <p:spPr bwMode="auto">
              <a:xfrm>
                <a:off x="817" y="2698"/>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1223" name="Line 208"/>
              <p:cNvSpPr>
                <a:spLocks noChangeShapeType="1"/>
              </p:cNvSpPr>
              <p:nvPr/>
            </p:nvSpPr>
            <p:spPr bwMode="auto">
              <a:xfrm>
                <a:off x="819" y="2706"/>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224" name="Line 209"/>
              <p:cNvSpPr>
                <a:spLocks noChangeShapeType="1"/>
              </p:cNvSpPr>
              <p:nvPr/>
            </p:nvSpPr>
            <p:spPr bwMode="auto">
              <a:xfrm>
                <a:off x="822"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25" name="Line 210"/>
              <p:cNvSpPr>
                <a:spLocks noChangeShapeType="1"/>
              </p:cNvSpPr>
              <p:nvPr/>
            </p:nvSpPr>
            <p:spPr bwMode="auto">
              <a:xfrm>
                <a:off x="824"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26" name="Line 211"/>
              <p:cNvSpPr>
                <a:spLocks noChangeShapeType="1"/>
              </p:cNvSpPr>
              <p:nvPr/>
            </p:nvSpPr>
            <p:spPr bwMode="auto">
              <a:xfrm>
                <a:off x="827"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27" name="Line 212"/>
              <p:cNvSpPr>
                <a:spLocks noChangeShapeType="1"/>
              </p:cNvSpPr>
              <p:nvPr/>
            </p:nvSpPr>
            <p:spPr bwMode="auto">
              <a:xfrm>
                <a:off x="827"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28" name="Line 213"/>
              <p:cNvSpPr>
                <a:spLocks noChangeShapeType="1"/>
              </p:cNvSpPr>
              <p:nvPr/>
            </p:nvSpPr>
            <p:spPr bwMode="auto">
              <a:xfrm>
                <a:off x="829"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29" name="Line 214"/>
              <p:cNvSpPr>
                <a:spLocks noChangeShapeType="1"/>
              </p:cNvSpPr>
              <p:nvPr/>
            </p:nvSpPr>
            <p:spPr bwMode="auto">
              <a:xfrm>
                <a:off x="832"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0" name="Line 215"/>
              <p:cNvSpPr>
                <a:spLocks noChangeShapeType="1"/>
              </p:cNvSpPr>
              <p:nvPr/>
            </p:nvSpPr>
            <p:spPr bwMode="auto">
              <a:xfrm>
                <a:off x="835"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1" name="Line 216"/>
              <p:cNvSpPr>
                <a:spLocks noChangeShapeType="1"/>
              </p:cNvSpPr>
              <p:nvPr/>
            </p:nvSpPr>
            <p:spPr bwMode="auto">
              <a:xfrm>
                <a:off x="837"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2" name="Line 217"/>
              <p:cNvSpPr>
                <a:spLocks noChangeShapeType="1"/>
              </p:cNvSpPr>
              <p:nvPr/>
            </p:nvSpPr>
            <p:spPr bwMode="auto">
              <a:xfrm>
                <a:off x="840"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3" name="Line 218"/>
              <p:cNvSpPr>
                <a:spLocks noChangeShapeType="1"/>
              </p:cNvSpPr>
              <p:nvPr/>
            </p:nvSpPr>
            <p:spPr bwMode="auto">
              <a:xfrm>
                <a:off x="842"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4" name="Line 219"/>
              <p:cNvSpPr>
                <a:spLocks noChangeShapeType="1"/>
              </p:cNvSpPr>
              <p:nvPr/>
            </p:nvSpPr>
            <p:spPr bwMode="auto">
              <a:xfrm>
                <a:off x="845"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5" name="Line 220"/>
              <p:cNvSpPr>
                <a:spLocks noChangeShapeType="1"/>
              </p:cNvSpPr>
              <p:nvPr/>
            </p:nvSpPr>
            <p:spPr bwMode="auto">
              <a:xfrm>
                <a:off x="847"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6" name="Line 221"/>
              <p:cNvSpPr>
                <a:spLocks noChangeShapeType="1"/>
              </p:cNvSpPr>
              <p:nvPr/>
            </p:nvSpPr>
            <p:spPr bwMode="auto">
              <a:xfrm>
                <a:off x="85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7" name="Line 222"/>
              <p:cNvSpPr>
                <a:spLocks noChangeShapeType="1"/>
              </p:cNvSpPr>
              <p:nvPr/>
            </p:nvSpPr>
            <p:spPr bwMode="auto">
              <a:xfrm>
                <a:off x="853"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238" name="Line 223"/>
              <p:cNvSpPr>
                <a:spLocks noChangeShapeType="1"/>
              </p:cNvSpPr>
              <p:nvPr/>
            </p:nvSpPr>
            <p:spPr bwMode="auto">
              <a:xfrm>
                <a:off x="853" y="2709"/>
                <a:ext cx="2" cy="1"/>
              </a:xfrm>
              <a:prstGeom prst="line">
                <a:avLst/>
              </a:prstGeom>
              <a:noFill/>
              <a:ln w="4763">
                <a:solidFill>
                  <a:srgbClr val="C0C0C0"/>
                </a:solidFill>
                <a:round/>
                <a:headEnd/>
                <a:tailEnd/>
              </a:ln>
            </p:spPr>
            <p:txBody>
              <a:bodyPr/>
              <a:lstStyle/>
              <a:p>
                <a:endParaRPr lang="en-US">
                  <a:latin typeface="Arial"/>
                  <a:cs typeface="Arial"/>
                </a:endParaRPr>
              </a:p>
            </p:txBody>
          </p:sp>
        </p:grpSp>
        <p:grpSp>
          <p:nvGrpSpPr>
            <p:cNvPr id="8" name="Group 224"/>
            <p:cNvGrpSpPr>
              <a:grpSpLocks/>
            </p:cNvGrpSpPr>
            <p:nvPr/>
          </p:nvGrpSpPr>
          <p:grpSpPr bwMode="auto">
            <a:xfrm>
              <a:off x="855" y="2692"/>
              <a:ext cx="470" cy="31"/>
              <a:chOff x="855" y="2692"/>
              <a:chExt cx="470" cy="31"/>
            </a:xfrm>
          </p:grpSpPr>
          <p:sp>
            <p:nvSpPr>
              <p:cNvPr id="839" name="Line 225"/>
              <p:cNvSpPr>
                <a:spLocks noChangeShapeType="1"/>
              </p:cNvSpPr>
              <p:nvPr/>
            </p:nvSpPr>
            <p:spPr bwMode="auto">
              <a:xfrm>
                <a:off x="85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0" name="Line 226"/>
              <p:cNvSpPr>
                <a:spLocks noChangeShapeType="1"/>
              </p:cNvSpPr>
              <p:nvPr/>
            </p:nvSpPr>
            <p:spPr bwMode="auto">
              <a:xfrm>
                <a:off x="858"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1" name="Line 227"/>
              <p:cNvSpPr>
                <a:spLocks noChangeShapeType="1"/>
              </p:cNvSpPr>
              <p:nvPr/>
            </p:nvSpPr>
            <p:spPr bwMode="auto">
              <a:xfrm>
                <a:off x="860"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2" name="Line 228"/>
              <p:cNvSpPr>
                <a:spLocks noChangeShapeType="1"/>
              </p:cNvSpPr>
              <p:nvPr/>
            </p:nvSpPr>
            <p:spPr bwMode="auto">
              <a:xfrm>
                <a:off x="863"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3" name="Line 229"/>
              <p:cNvSpPr>
                <a:spLocks noChangeShapeType="1"/>
              </p:cNvSpPr>
              <p:nvPr/>
            </p:nvSpPr>
            <p:spPr bwMode="auto">
              <a:xfrm>
                <a:off x="865"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4" name="Line 230"/>
              <p:cNvSpPr>
                <a:spLocks noChangeShapeType="1"/>
              </p:cNvSpPr>
              <p:nvPr/>
            </p:nvSpPr>
            <p:spPr bwMode="auto">
              <a:xfrm>
                <a:off x="86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5" name="Line 231"/>
              <p:cNvSpPr>
                <a:spLocks noChangeShapeType="1"/>
              </p:cNvSpPr>
              <p:nvPr/>
            </p:nvSpPr>
            <p:spPr bwMode="auto">
              <a:xfrm>
                <a:off x="87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6" name="Line 232"/>
              <p:cNvSpPr>
                <a:spLocks noChangeShapeType="1"/>
              </p:cNvSpPr>
              <p:nvPr/>
            </p:nvSpPr>
            <p:spPr bwMode="auto">
              <a:xfrm>
                <a:off x="87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7" name="Line 233"/>
              <p:cNvSpPr>
                <a:spLocks noChangeShapeType="1"/>
              </p:cNvSpPr>
              <p:nvPr/>
            </p:nvSpPr>
            <p:spPr bwMode="auto">
              <a:xfrm>
                <a:off x="87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8" name="Line 234"/>
              <p:cNvSpPr>
                <a:spLocks noChangeShapeType="1"/>
              </p:cNvSpPr>
              <p:nvPr/>
            </p:nvSpPr>
            <p:spPr bwMode="auto">
              <a:xfrm>
                <a:off x="87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49" name="Line 235"/>
              <p:cNvSpPr>
                <a:spLocks noChangeShapeType="1"/>
              </p:cNvSpPr>
              <p:nvPr/>
            </p:nvSpPr>
            <p:spPr bwMode="auto">
              <a:xfrm>
                <a:off x="881"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0" name="Line 236"/>
              <p:cNvSpPr>
                <a:spLocks noChangeShapeType="1"/>
              </p:cNvSpPr>
              <p:nvPr/>
            </p:nvSpPr>
            <p:spPr bwMode="auto">
              <a:xfrm>
                <a:off x="881"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1" name="Line 237"/>
              <p:cNvSpPr>
                <a:spLocks noChangeShapeType="1"/>
              </p:cNvSpPr>
              <p:nvPr/>
            </p:nvSpPr>
            <p:spPr bwMode="auto">
              <a:xfrm>
                <a:off x="883"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2" name="Line 238"/>
              <p:cNvSpPr>
                <a:spLocks noChangeShapeType="1"/>
              </p:cNvSpPr>
              <p:nvPr/>
            </p:nvSpPr>
            <p:spPr bwMode="auto">
              <a:xfrm>
                <a:off x="886"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3" name="Line 239"/>
              <p:cNvSpPr>
                <a:spLocks noChangeShapeType="1"/>
              </p:cNvSpPr>
              <p:nvPr/>
            </p:nvSpPr>
            <p:spPr bwMode="auto">
              <a:xfrm>
                <a:off x="888"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4" name="Line 240"/>
              <p:cNvSpPr>
                <a:spLocks noChangeShapeType="1"/>
              </p:cNvSpPr>
              <p:nvPr/>
            </p:nvSpPr>
            <p:spPr bwMode="auto">
              <a:xfrm>
                <a:off x="89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5" name="Line 241"/>
              <p:cNvSpPr>
                <a:spLocks noChangeShapeType="1"/>
              </p:cNvSpPr>
              <p:nvPr/>
            </p:nvSpPr>
            <p:spPr bwMode="auto">
              <a:xfrm>
                <a:off x="894"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6" name="Line 242"/>
              <p:cNvSpPr>
                <a:spLocks noChangeShapeType="1"/>
              </p:cNvSpPr>
              <p:nvPr/>
            </p:nvSpPr>
            <p:spPr bwMode="auto">
              <a:xfrm>
                <a:off x="89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7" name="Line 243"/>
              <p:cNvSpPr>
                <a:spLocks noChangeShapeType="1"/>
              </p:cNvSpPr>
              <p:nvPr/>
            </p:nvSpPr>
            <p:spPr bwMode="auto">
              <a:xfrm>
                <a:off x="899"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8" name="Line 244"/>
              <p:cNvSpPr>
                <a:spLocks noChangeShapeType="1"/>
              </p:cNvSpPr>
              <p:nvPr/>
            </p:nvSpPr>
            <p:spPr bwMode="auto">
              <a:xfrm>
                <a:off x="901"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59" name="Line 245"/>
              <p:cNvSpPr>
                <a:spLocks noChangeShapeType="1"/>
              </p:cNvSpPr>
              <p:nvPr/>
            </p:nvSpPr>
            <p:spPr bwMode="auto">
              <a:xfrm>
                <a:off x="904"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0" name="Line 246"/>
              <p:cNvSpPr>
                <a:spLocks noChangeShapeType="1"/>
              </p:cNvSpPr>
              <p:nvPr/>
            </p:nvSpPr>
            <p:spPr bwMode="auto">
              <a:xfrm>
                <a:off x="906" y="2709"/>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1" name="Line 247"/>
              <p:cNvSpPr>
                <a:spLocks noChangeShapeType="1"/>
              </p:cNvSpPr>
              <p:nvPr/>
            </p:nvSpPr>
            <p:spPr bwMode="auto">
              <a:xfrm>
                <a:off x="906"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2" name="Line 248"/>
              <p:cNvSpPr>
                <a:spLocks noChangeShapeType="1"/>
              </p:cNvSpPr>
              <p:nvPr/>
            </p:nvSpPr>
            <p:spPr bwMode="auto">
              <a:xfrm>
                <a:off x="909"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3" name="Line 249"/>
              <p:cNvSpPr>
                <a:spLocks noChangeShapeType="1"/>
              </p:cNvSpPr>
              <p:nvPr/>
            </p:nvSpPr>
            <p:spPr bwMode="auto">
              <a:xfrm>
                <a:off x="912"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4" name="Line 250"/>
              <p:cNvSpPr>
                <a:spLocks noChangeShapeType="1"/>
              </p:cNvSpPr>
              <p:nvPr/>
            </p:nvSpPr>
            <p:spPr bwMode="auto">
              <a:xfrm>
                <a:off x="914"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5" name="Line 251"/>
              <p:cNvSpPr>
                <a:spLocks noChangeShapeType="1"/>
              </p:cNvSpPr>
              <p:nvPr/>
            </p:nvSpPr>
            <p:spPr bwMode="auto">
              <a:xfrm>
                <a:off x="917" y="2709"/>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6" name="Line 252"/>
              <p:cNvSpPr>
                <a:spLocks noChangeShapeType="1"/>
              </p:cNvSpPr>
              <p:nvPr/>
            </p:nvSpPr>
            <p:spPr bwMode="auto">
              <a:xfrm>
                <a:off x="919" y="2709"/>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7" name="Line 253"/>
              <p:cNvSpPr>
                <a:spLocks noChangeShapeType="1"/>
              </p:cNvSpPr>
              <p:nvPr/>
            </p:nvSpPr>
            <p:spPr bwMode="auto">
              <a:xfrm>
                <a:off x="922" y="2709"/>
                <a:ext cx="2" cy="2"/>
              </a:xfrm>
              <a:prstGeom prst="line">
                <a:avLst/>
              </a:prstGeom>
              <a:noFill/>
              <a:ln w="4763">
                <a:solidFill>
                  <a:srgbClr val="C0C0C0"/>
                </a:solidFill>
                <a:round/>
                <a:headEnd/>
                <a:tailEnd/>
              </a:ln>
            </p:spPr>
            <p:txBody>
              <a:bodyPr/>
              <a:lstStyle/>
              <a:p>
                <a:endParaRPr lang="en-US">
                  <a:latin typeface="Arial"/>
                  <a:cs typeface="Arial"/>
                </a:endParaRPr>
              </a:p>
            </p:txBody>
          </p:sp>
          <p:sp>
            <p:nvSpPr>
              <p:cNvPr id="868" name="Line 254"/>
              <p:cNvSpPr>
                <a:spLocks noChangeShapeType="1"/>
              </p:cNvSpPr>
              <p:nvPr/>
            </p:nvSpPr>
            <p:spPr bwMode="auto">
              <a:xfrm>
                <a:off x="924"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69" name="Line 255"/>
              <p:cNvSpPr>
                <a:spLocks noChangeShapeType="1"/>
              </p:cNvSpPr>
              <p:nvPr/>
            </p:nvSpPr>
            <p:spPr bwMode="auto">
              <a:xfrm>
                <a:off x="927"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0" name="Line 256"/>
              <p:cNvSpPr>
                <a:spLocks noChangeShapeType="1"/>
              </p:cNvSpPr>
              <p:nvPr/>
            </p:nvSpPr>
            <p:spPr bwMode="auto">
              <a:xfrm>
                <a:off x="930"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1" name="Line 257"/>
              <p:cNvSpPr>
                <a:spLocks noChangeShapeType="1"/>
              </p:cNvSpPr>
              <p:nvPr/>
            </p:nvSpPr>
            <p:spPr bwMode="auto">
              <a:xfrm>
                <a:off x="932" y="2711"/>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2" name="Line 258"/>
              <p:cNvSpPr>
                <a:spLocks noChangeShapeType="1"/>
              </p:cNvSpPr>
              <p:nvPr/>
            </p:nvSpPr>
            <p:spPr bwMode="auto">
              <a:xfrm>
                <a:off x="932"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3" name="Line 259"/>
              <p:cNvSpPr>
                <a:spLocks noChangeShapeType="1"/>
              </p:cNvSpPr>
              <p:nvPr/>
            </p:nvSpPr>
            <p:spPr bwMode="auto">
              <a:xfrm>
                <a:off x="935"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4" name="Line 260"/>
              <p:cNvSpPr>
                <a:spLocks noChangeShapeType="1"/>
              </p:cNvSpPr>
              <p:nvPr/>
            </p:nvSpPr>
            <p:spPr bwMode="auto">
              <a:xfrm>
                <a:off x="937"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5" name="Line 261"/>
              <p:cNvSpPr>
                <a:spLocks noChangeShapeType="1"/>
              </p:cNvSpPr>
              <p:nvPr/>
            </p:nvSpPr>
            <p:spPr bwMode="auto">
              <a:xfrm>
                <a:off x="940"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6" name="Line 262"/>
              <p:cNvSpPr>
                <a:spLocks noChangeShapeType="1"/>
              </p:cNvSpPr>
              <p:nvPr/>
            </p:nvSpPr>
            <p:spPr bwMode="auto">
              <a:xfrm>
                <a:off x="942"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7" name="Line 263"/>
              <p:cNvSpPr>
                <a:spLocks noChangeShapeType="1"/>
              </p:cNvSpPr>
              <p:nvPr/>
            </p:nvSpPr>
            <p:spPr bwMode="auto">
              <a:xfrm>
                <a:off x="945"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8" name="Line 264"/>
              <p:cNvSpPr>
                <a:spLocks noChangeShapeType="1"/>
              </p:cNvSpPr>
              <p:nvPr/>
            </p:nvSpPr>
            <p:spPr bwMode="auto">
              <a:xfrm>
                <a:off x="947"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79" name="Line 265"/>
              <p:cNvSpPr>
                <a:spLocks noChangeShapeType="1"/>
              </p:cNvSpPr>
              <p:nvPr/>
            </p:nvSpPr>
            <p:spPr bwMode="auto">
              <a:xfrm>
                <a:off x="950"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0" name="Line 266"/>
              <p:cNvSpPr>
                <a:spLocks noChangeShapeType="1"/>
              </p:cNvSpPr>
              <p:nvPr/>
            </p:nvSpPr>
            <p:spPr bwMode="auto">
              <a:xfrm>
                <a:off x="953"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1" name="Line 267"/>
              <p:cNvSpPr>
                <a:spLocks noChangeShapeType="1"/>
              </p:cNvSpPr>
              <p:nvPr/>
            </p:nvSpPr>
            <p:spPr bwMode="auto">
              <a:xfrm>
                <a:off x="955"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2" name="Line 268"/>
              <p:cNvSpPr>
                <a:spLocks noChangeShapeType="1"/>
              </p:cNvSpPr>
              <p:nvPr/>
            </p:nvSpPr>
            <p:spPr bwMode="auto">
              <a:xfrm>
                <a:off x="958"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3" name="Line 269"/>
              <p:cNvSpPr>
                <a:spLocks noChangeShapeType="1"/>
              </p:cNvSpPr>
              <p:nvPr/>
            </p:nvSpPr>
            <p:spPr bwMode="auto">
              <a:xfrm>
                <a:off x="960" y="2711"/>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4" name="Line 270"/>
              <p:cNvSpPr>
                <a:spLocks noChangeShapeType="1"/>
              </p:cNvSpPr>
              <p:nvPr/>
            </p:nvSpPr>
            <p:spPr bwMode="auto">
              <a:xfrm>
                <a:off x="960"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5" name="Line 271"/>
              <p:cNvSpPr>
                <a:spLocks noChangeShapeType="1"/>
              </p:cNvSpPr>
              <p:nvPr/>
            </p:nvSpPr>
            <p:spPr bwMode="auto">
              <a:xfrm>
                <a:off x="963"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6" name="Line 272"/>
              <p:cNvSpPr>
                <a:spLocks noChangeShapeType="1"/>
              </p:cNvSpPr>
              <p:nvPr/>
            </p:nvSpPr>
            <p:spPr bwMode="auto">
              <a:xfrm>
                <a:off x="965"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7" name="Line 273"/>
              <p:cNvSpPr>
                <a:spLocks noChangeShapeType="1"/>
              </p:cNvSpPr>
              <p:nvPr/>
            </p:nvSpPr>
            <p:spPr bwMode="auto">
              <a:xfrm>
                <a:off x="968"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8" name="Line 274"/>
              <p:cNvSpPr>
                <a:spLocks noChangeShapeType="1"/>
              </p:cNvSpPr>
              <p:nvPr/>
            </p:nvSpPr>
            <p:spPr bwMode="auto">
              <a:xfrm>
                <a:off x="971"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89" name="Line 275"/>
              <p:cNvSpPr>
                <a:spLocks noChangeShapeType="1"/>
              </p:cNvSpPr>
              <p:nvPr/>
            </p:nvSpPr>
            <p:spPr bwMode="auto">
              <a:xfrm>
                <a:off x="973"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0" name="Line 276"/>
              <p:cNvSpPr>
                <a:spLocks noChangeShapeType="1"/>
              </p:cNvSpPr>
              <p:nvPr/>
            </p:nvSpPr>
            <p:spPr bwMode="auto">
              <a:xfrm>
                <a:off x="976"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1" name="Line 277"/>
              <p:cNvSpPr>
                <a:spLocks noChangeShapeType="1"/>
              </p:cNvSpPr>
              <p:nvPr/>
            </p:nvSpPr>
            <p:spPr bwMode="auto">
              <a:xfrm>
                <a:off x="978"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2" name="Line 278"/>
              <p:cNvSpPr>
                <a:spLocks noChangeShapeType="1"/>
              </p:cNvSpPr>
              <p:nvPr/>
            </p:nvSpPr>
            <p:spPr bwMode="auto">
              <a:xfrm>
                <a:off x="981"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3" name="Line 279"/>
              <p:cNvSpPr>
                <a:spLocks noChangeShapeType="1"/>
              </p:cNvSpPr>
              <p:nvPr/>
            </p:nvSpPr>
            <p:spPr bwMode="auto">
              <a:xfrm>
                <a:off x="983"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4" name="Line 280"/>
              <p:cNvSpPr>
                <a:spLocks noChangeShapeType="1"/>
              </p:cNvSpPr>
              <p:nvPr/>
            </p:nvSpPr>
            <p:spPr bwMode="auto">
              <a:xfrm>
                <a:off x="986" y="2711"/>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5" name="Line 281"/>
              <p:cNvSpPr>
                <a:spLocks noChangeShapeType="1"/>
              </p:cNvSpPr>
              <p:nvPr/>
            </p:nvSpPr>
            <p:spPr bwMode="auto">
              <a:xfrm>
                <a:off x="986"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6" name="Line 282"/>
              <p:cNvSpPr>
                <a:spLocks noChangeShapeType="1"/>
              </p:cNvSpPr>
              <p:nvPr/>
            </p:nvSpPr>
            <p:spPr bwMode="auto">
              <a:xfrm>
                <a:off x="989"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7" name="Line 283"/>
              <p:cNvSpPr>
                <a:spLocks noChangeShapeType="1"/>
              </p:cNvSpPr>
              <p:nvPr/>
            </p:nvSpPr>
            <p:spPr bwMode="auto">
              <a:xfrm>
                <a:off x="991"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8" name="Line 284"/>
              <p:cNvSpPr>
                <a:spLocks noChangeShapeType="1"/>
              </p:cNvSpPr>
              <p:nvPr/>
            </p:nvSpPr>
            <p:spPr bwMode="auto">
              <a:xfrm>
                <a:off x="994"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99" name="Line 285"/>
              <p:cNvSpPr>
                <a:spLocks noChangeShapeType="1"/>
              </p:cNvSpPr>
              <p:nvPr/>
            </p:nvSpPr>
            <p:spPr bwMode="auto">
              <a:xfrm>
                <a:off x="996"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0" name="Line 286"/>
              <p:cNvSpPr>
                <a:spLocks noChangeShapeType="1"/>
              </p:cNvSpPr>
              <p:nvPr/>
            </p:nvSpPr>
            <p:spPr bwMode="auto">
              <a:xfrm>
                <a:off x="999"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1" name="Line 287"/>
              <p:cNvSpPr>
                <a:spLocks noChangeShapeType="1"/>
              </p:cNvSpPr>
              <p:nvPr/>
            </p:nvSpPr>
            <p:spPr bwMode="auto">
              <a:xfrm>
                <a:off x="1001"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2" name="Line 288"/>
              <p:cNvSpPr>
                <a:spLocks noChangeShapeType="1"/>
              </p:cNvSpPr>
              <p:nvPr/>
            </p:nvSpPr>
            <p:spPr bwMode="auto">
              <a:xfrm>
                <a:off x="1004"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3" name="Line 289"/>
              <p:cNvSpPr>
                <a:spLocks noChangeShapeType="1"/>
              </p:cNvSpPr>
              <p:nvPr/>
            </p:nvSpPr>
            <p:spPr bwMode="auto">
              <a:xfrm>
                <a:off x="1006"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4" name="Line 290"/>
              <p:cNvSpPr>
                <a:spLocks noChangeShapeType="1"/>
              </p:cNvSpPr>
              <p:nvPr/>
            </p:nvSpPr>
            <p:spPr bwMode="auto">
              <a:xfrm>
                <a:off x="1009"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5" name="Line 291"/>
              <p:cNvSpPr>
                <a:spLocks noChangeShapeType="1"/>
              </p:cNvSpPr>
              <p:nvPr/>
            </p:nvSpPr>
            <p:spPr bwMode="auto">
              <a:xfrm>
                <a:off x="1012" y="2711"/>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6" name="Line 292"/>
              <p:cNvSpPr>
                <a:spLocks noChangeShapeType="1"/>
              </p:cNvSpPr>
              <p:nvPr/>
            </p:nvSpPr>
            <p:spPr bwMode="auto">
              <a:xfrm>
                <a:off x="1012"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7" name="Line 293"/>
              <p:cNvSpPr>
                <a:spLocks noChangeShapeType="1"/>
              </p:cNvSpPr>
              <p:nvPr/>
            </p:nvSpPr>
            <p:spPr bwMode="auto">
              <a:xfrm>
                <a:off x="1014"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8" name="Line 294"/>
              <p:cNvSpPr>
                <a:spLocks noChangeShapeType="1"/>
              </p:cNvSpPr>
              <p:nvPr/>
            </p:nvSpPr>
            <p:spPr bwMode="auto">
              <a:xfrm>
                <a:off x="1017"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09" name="Line 295"/>
              <p:cNvSpPr>
                <a:spLocks noChangeShapeType="1"/>
              </p:cNvSpPr>
              <p:nvPr/>
            </p:nvSpPr>
            <p:spPr bwMode="auto">
              <a:xfrm>
                <a:off x="1019"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0" name="Line 296"/>
              <p:cNvSpPr>
                <a:spLocks noChangeShapeType="1"/>
              </p:cNvSpPr>
              <p:nvPr/>
            </p:nvSpPr>
            <p:spPr bwMode="auto">
              <a:xfrm>
                <a:off x="1022"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1" name="Line 297"/>
              <p:cNvSpPr>
                <a:spLocks noChangeShapeType="1"/>
              </p:cNvSpPr>
              <p:nvPr/>
            </p:nvSpPr>
            <p:spPr bwMode="auto">
              <a:xfrm>
                <a:off x="1024"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2" name="Line 298"/>
              <p:cNvSpPr>
                <a:spLocks noChangeShapeType="1"/>
              </p:cNvSpPr>
              <p:nvPr/>
            </p:nvSpPr>
            <p:spPr bwMode="auto">
              <a:xfrm>
                <a:off x="1027"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3" name="Line 299"/>
              <p:cNvSpPr>
                <a:spLocks noChangeShapeType="1"/>
              </p:cNvSpPr>
              <p:nvPr/>
            </p:nvSpPr>
            <p:spPr bwMode="auto">
              <a:xfrm>
                <a:off x="1030"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4" name="Line 300"/>
              <p:cNvSpPr>
                <a:spLocks noChangeShapeType="1"/>
              </p:cNvSpPr>
              <p:nvPr/>
            </p:nvSpPr>
            <p:spPr bwMode="auto">
              <a:xfrm>
                <a:off x="1032"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5" name="Line 301"/>
              <p:cNvSpPr>
                <a:spLocks noChangeShapeType="1"/>
              </p:cNvSpPr>
              <p:nvPr/>
            </p:nvSpPr>
            <p:spPr bwMode="auto">
              <a:xfrm>
                <a:off x="1035" y="2711"/>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6" name="Line 302"/>
              <p:cNvSpPr>
                <a:spLocks noChangeShapeType="1"/>
              </p:cNvSpPr>
              <p:nvPr/>
            </p:nvSpPr>
            <p:spPr bwMode="auto">
              <a:xfrm>
                <a:off x="1037" y="2711"/>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7" name="Line 303"/>
              <p:cNvSpPr>
                <a:spLocks noChangeShapeType="1"/>
              </p:cNvSpPr>
              <p:nvPr/>
            </p:nvSpPr>
            <p:spPr bwMode="auto">
              <a:xfrm>
                <a:off x="1040" y="2711"/>
                <a:ext cx="1" cy="3"/>
              </a:xfrm>
              <a:prstGeom prst="line">
                <a:avLst/>
              </a:prstGeom>
              <a:noFill/>
              <a:ln w="4763">
                <a:solidFill>
                  <a:srgbClr val="C0C0C0"/>
                </a:solidFill>
                <a:round/>
                <a:headEnd/>
                <a:tailEnd/>
              </a:ln>
            </p:spPr>
            <p:txBody>
              <a:bodyPr/>
              <a:lstStyle/>
              <a:p>
                <a:endParaRPr lang="en-US">
                  <a:latin typeface="Arial"/>
                  <a:cs typeface="Arial"/>
                </a:endParaRPr>
              </a:p>
            </p:txBody>
          </p:sp>
          <p:sp>
            <p:nvSpPr>
              <p:cNvPr id="918" name="Line 304"/>
              <p:cNvSpPr>
                <a:spLocks noChangeShapeType="1"/>
              </p:cNvSpPr>
              <p:nvPr/>
            </p:nvSpPr>
            <p:spPr bwMode="auto">
              <a:xfrm>
                <a:off x="1040"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19" name="Line 305"/>
              <p:cNvSpPr>
                <a:spLocks noChangeShapeType="1"/>
              </p:cNvSpPr>
              <p:nvPr/>
            </p:nvSpPr>
            <p:spPr bwMode="auto">
              <a:xfrm>
                <a:off x="1042"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0" name="Line 306"/>
              <p:cNvSpPr>
                <a:spLocks noChangeShapeType="1"/>
              </p:cNvSpPr>
              <p:nvPr/>
            </p:nvSpPr>
            <p:spPr bwMode="auto">
              <a:xfrm>
                <a:off x="1045"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1" name="Line 307"/>
              <p:cNvSpPr>
                <a:spLocks noChangeShapeType="1"/>
              </p:cNvSpPr>
              <p:nvPr/>
            </p:nvSpPr>
            <p:spPr bwMode="auto">
              <a:xfrm>
                <a:off x="1048"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2" name="Line 308"/>
              <p:cNvSpPr>
                <a:spLocks noChangeShapeType="1"/>
              </p:cNvSpPr>
              <p:nvPr/>
            </p:nvSpPr>
            <p:spPr bwMode="auto">
              <a:xfrm>
                <a:off x="1050"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3" name="Line 309"/>
              <p:cNvSpPr>
                <a:spLocks noChangeShapeType="1"/>
              </p:cNvSpPr>
              <p:nvPr/>
            </p:nvSpPr>
            <p:spPr bwMode="auto">
              <a:xfrm>
                <a:off x="1053"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4" name="Line 310"/>
              <p:cNvSpPr>
                <a:spLocks noChangeShapeType="1"/>
              </p:cNvSpPr>
              <p:nvPr/>
            </p:nvSpPr>
            <p:spPr bwMode="auto">
              <a:xfrm>
                <a:off x="1055"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5" name="Line 311"/>
              <p:cNvSpPr>
                <a:spLocks noChangeShapeType="1"/>
              </p:cNvSpPr>
              <p:nvPr/>
            </p:nvSpPr>
            <p:spPr bwMode="auto">
              <a:xfrm>
                <a:off x="1058"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6" name="Line 312"/>
              <p:cNvSpPr>
                <a:spLocks noChangeShapeType="1"/>
              </p:cNvSpPr>
              <p:nvPr/>
            </p:nvSpPr>
            <p:spPr bwMode="auto">
              <a:xfrm>
                <a:off x="1060"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7" name="Line 313"/>
              <p:cNvSpPr>
                <a:spLocks noChangeShapeType="1"/>
              </p:cNvSpPr>
              <p:nvPr/>
            </p:nvSpPr>
            <p:spPr bwMode="auto">
              <a:xfrm>
                <a:off x="1063"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8" name="Line 314"/>
              <p:cNvSpPr>
                <a:spLocks noChangeShapeType="1"/>
              </p:cNvSpPr>
              <p:nvPr/>
            </p:nvSpPr>
            <p:spPr bwMode="auto">
              <a:xfrm>
                <a:off x="1065" y="2714"/>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29" name="Line 315"/>
              <p:cNvSpPr>
                <a:spLocks noChangeShapeType="1"/>
              </p:cNvSpPr>
              <p:nvPr/>
            </p:nvSpPr>
            <p:spPr bwMode="auto">
              <a:xfrm>
                <a:off x="1065"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0" name="Line 316"/>
              <p:cNvSpPr>
                <a:spLocks noChangeShapeType="1"/>
              </p:cNvSpPr>
              <p:nvPr/>
            </p:nvSpPr>
            <p:spPr bwMode="auto">
              <a:xfrm>
                <a:off x="1068"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1" name="Line 317"/>
              <p:cNvSpPr>
                <a:spLocks noChangeShapeType="1"/>
              </p:cNvSpPr>
              <p:nvPr/>
            </p:nvSpPr>
            <p:spPr bwMode="auto">
              <a:xfrm>
                <a:off x="1071"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2" name="Line 318"/>
              <p:cNvSpPr>
                <a:spLocks noChangeShapeType="1"/>
              </p:cNvSpPr>
              <p:nvPr/>
            </p:nvSpPr>
            <p:spPr bwMode="auto">
              <a:xfrm>
                <a:off x="1073"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3" name="Line 319"/>
              <p:cNvSpPr>
                <a:spLocks noChangeShapeType="1"/>
              </p:cNvSpPr>
              <p:nvPr/>
            </p:nvSpPr>
            <p:spPr bwMode="auto">
              <a:xfrm>
                <a:off x="1076"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4" name="Line 320"/>
              <p:cNvSpPr>
                <a:spLocks noChangeShapeType="1"/>
              </p:cNvSpPr>
              <p:nvPr/>
            </p:nvSpPr>
            <p:spPr bwMode="auto">
              <a:xfrm>
                <a:off x="1078"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5" name="Line 321"/>
              <p:cNvSpPr>
                <a:spLocks noChangeShapeType="1"/>
              </p:cNvSpPr>
              <p:nvPr/>
            </p:nvSpPr>
            <p:spPr bwMode="auto">
              <a:xfrm>
                <a:off x="1081"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6" name="Line 322"/>
              <p:cNvSpPr>
                <a:spLocks noChangeShapeType="1"/>
              </p:cNvSpPr>
              <p:nvPr/>
            </p:nvSpPr>
            <p:spPr bwMode="auto">
              <a:xfrm>
                <a:off x="1083"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7" name="Line 323"/>
              <p:cNvSpPr>
                <a:spLocks noChangeShapeType="1"/>
              </p:cNvSpPr>
              <p:nvPr/>
            </p:nvSpPr>
            <p:spPr bwMode="auto">
              <a:xfrm>
                <a:off x="1086"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8" name="Line 324"/>
              <p:cNvSpPr>
                <a:spLocks noChangeShapeType="1"/>
              </p:cNvSpPr>
              <p:nvPr/>
            </p:nvSpPr>
            <p:spPr bwMode="auto">
              <a:xfrm>
                <a:off x="1089"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39" name="Line 325"/>
              <p:cNvSpPr>
                <a:spLocks noChangeShapeType="1"/>
              </p:cNvSpPr>
              <p:nvPr/>
            </p:nvSpPr>
            <p:spPr bwMode="auto">
              <a:xfrm>
                <a:off x="1091" y="2714"/>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0" name="Line 326"/>
              <p:cNvSpPr>
                <a:spLocks noChangeShapeType="1"/>
              </p:cNvSpPr>
              <p:nvPr/>
            </p:nvSpPr>
            <p:spPr bwMode="auto">
              <a:xfrm>
                <a:off x="1091"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1" name="Line 327"/>
              <p:cNvSpPr>
                <a:spLocks noChangeShapeType="1"/>
              </p:cNvSpPr>
              <p:nvPr/>
            </p:nvSpPr>
            <p:spPr bwMode="auto">
              <a:xfrm>
                <a:off x="1094"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2" name="Line 328"/>
              <p:cNvSpPr>
                <a:spLocks noChangeShapeType="1"/>
              </p:cNvSpPr>
              <p:nvPr/>
            </p:nvSpPr>
            <p:spPr bwMode="auto">
              <a:xfrm>
                <a:off x="1096"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3" name="Line 329"/>
              <p:cNvSpPr>
                <a:spLocks noChangeShapeType="1"/>
              </p:cNvSpPr>
              <p:nvPr/>
            </p:nvSpPr>
            <p:spPr bwMode="auto">
              <a:xfrm>
                <a:off x="1099"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4" name="Line 330"/>
              <p:cNvSpPr>
                <a:spLocks noChangeShapeType="1"/>
              </p:cNvSpPr>
              <p:nvPr/>
            </p:nvSpPr>
            <p:spPr bwMode="auto">
              <a:xfrm>
                <a:off x="1101"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5" name="Line 331"/>
              <p:cNvSpPr>
                <a:spLocks noChangeShapeType="1"/>
              </p:cNvSpPr>
              <p:nvPr/>
            </p:nvSpPr>
            <p:spPr bwMode="auto">
              <a:xfrm>
                <a:off x="1104" y="2714"/>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6" name="Line 332"/>
              <p:cNvSpPr>
                <a:spLocks noChangeShapeType="1"/>
              </p:cNvSpPr>
              <p:nvPr/>
            </p:nvSpPr>
            <p:spPr bwMode="auto">
              <a:xfrm>
                <a:off x="1107" y="2714"/>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7" name="Line 333"/>
              <p:cNvSpPr>
                <a:spLocks noChangeShapeType="1"/>
              </p:cNvSpPr>
              <p:nvPr/>
            </p:nvSpPr>
            <p:spPr bwMode="auto">
              <a:xfrm>
                <a:off x="1109" y="2714"/>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948" name="Line 334"/>
              <p:cNvSpPr>
                <a:spLocks noChangeShapeType="1"/>
              </p:cNvSpPr>
              <p:nvPr/>
            </p:nvSpPr>
            <p:spPr bwMode="auto">
              <a:xfrm>
                <a:off x="1112"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49" name="Line 335"/>
              <p:cNvSpPr>
                <a:spLocks noChangeShapeType="1"/>
              </p:cNvSpPr>
              <p:nvPr/>
            </p:nvSpPr>
            <p:spPr bwMode="auto">
              <a:xfrm>
                <a:off x="1114"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0" name="Line 336"/>
              <p:cNvSpPr>
                <a:spLocks noChangeShapeType="1"/>
              </p:cNvSpPr>
              <p:nvPr/>
            </p:nvSpPr>
            <p:spPr bwMode="auto">
              <a:xfrm>
                <a:off x="1117"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1" name="Line 337"/>
              <p:cNvSpPr>
                <a:spLocks noChangeShapeType="1"/>
              </p:cNvSpPr>
              <p:nvPr/>
            </p:nvSpPr>
            <p:spPr bwMode="auto">
              <a:xfrm>
                <a:off x="1119" y="2717"/>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2" name="Line 338"/>
              <p:cNvSpPr>
                <a:spLocks noChangeShapeType="1"/>
              </p:cNvSpPr>
              <p:nvPr/>
            </p:nvSpPr>
            <p:spPr bwMode="auto">
              <a:xfrm>
                <a:off x="1119"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3" name="Line 339"/>
              <p:cNvSpPr>
                <a:spLocks noChangeShapeType="1"/>
              </p:cNvSpPr>
              <p:nvPr/>
            </p:nvSpPr>
            <p:spPr bwMode="auto">
              <a:xfrm>
                <a:off x="1122"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4" name="Line 340"/>
              <p:cNvSpPr>
                <a:spLocks noChangeShapeType="1"/>
              </p:cNvSpPr>
              <p:nvPr/>
            </p:nvSpPr>
            <p:spPr bwMode="auto">
              <a:xfrm>
                <a:off x="1124"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5" name="Line 341"/>
              <p:cNvSpPr>
                <a:spLocks noChangeShapeType="1"/>
              </p:cNvSpPr>
              <p:nvPr/>
            </p:nvSpPr>
            <p:spPr bwMode="auto">
              <a:xfrm>
                <a:off x="1127"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6" name="Line 342"/>
              <p:cNvSpPr>
                <a:spLocks noChangeShapeType="1"/>
              </p:cNvSpPr>
              <p:nvPr/>
            </p:nvSpPr>
            <p:spPr bwMode="auto">
              <a:xfrm>
                <a:off x="1130"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7" name="Line 343"/>
              <p:cNvSpPr>
                <a:spLocks noChangeShapeType="1"/>
              </p:cNvSpPr>
              <p:nvPr/>
            </p:nvSpPr>
            <p:spPr bwMode="auto">
              <a:xfrm>
                <a:off x="1132"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8" name="Line 344"/>
              <p:cNvSpPr>
                <a:spLocks noChangeShapeType="1"/>
              </p:cNvSpPr>
              <p:nvPr/>
            </p:nvSpPr>
            <p:spPr bwMode="auto">
              <a:xfrm>
                <a:off x="1135"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59" name="Line 345"/>
              <p:cNvSpPr>
                <a:spLocks noChangeShapeType="1"/>
              </p:cNvSpPr>
              <p:nvPr/>
            </p:nvSpPr>
            <p:spPr bwMode="auto">
              <a:xfrm>
                <a:off x="1137"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0" name="Line 346"/>
              <p:cNvSpPr>
                <a:spLocks noChangeShapeType="1"/>
              </p:cNvSpPr>
              <p:nvPr/>
            </p:nvSpPr>
            <p:spPr bwMode="auto">
              <a:xfrm>
                <a:off x="1140"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1" name="Line 347"/>
              <p:cNvSpPr>
                <a:spLocks noChangeShapeType="1"/>
              </p:cNvSpPr>
              <p:nvPr/>
            </p:nvSpPr>
            <p:spPr bwMode="auto">
              <a:xfrm>
                <a:off x="1142"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2" name="Line 348"/>
              <p:cNvSpPr>
                <a:spLocks noChangeShapeType="1"/>
              </p:cNvSpPr>
              <p:nvPr/>
            </p:nvSpPr>
            <p:spPr bwMode="auto">
              <a:xfrm>
                <a:off x="1145" y="2717"/>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3" name="Line 349"/>
              <p:cNvSpPr>
                <a:spLocks noChangeShapeType="1"/>
              </p:cNvSpPr>
              <p:nvPr/>
            </p:nvSpPr>
            <p:spPr bwMode="auto">
              <a:xfrm>
                <a:off x="1145"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4" name="Line 350"/>
              <p:cNvSpPr>
                <a:spLocks noChangeShapeType="1"/>
              </p:cNvSpPr>
              <p:nvPr/>
            </p:nvSpPr>
            <p:spPr bwMode="auto">
              <a:xfrm>
                <a:off x="1148"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5" name="Line 351"/>
              <p:cNvSpPr>
                <a:spLocks noChangeShapeType="1"/>
              </p:cNvSpPr>
              <p:nvPr/>
            </p:nvSpPr>
            <p:spPr bwMode="auto">
              <a:xfrm>
                <a:off x="1150"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6" name="Line 352"/>
              <p:cNvSpPr>
                <a:spLocks noChangeShapeType="1"/>
              </p:cNvSpPr>
              <p:nvPr/>
            </p:nvSpPr>
            <p:spPr bwMode="auto">
              <a:xfrm>
                <a:off x="1153"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7" name="Line 353"/>
              <p:cNvSpPr>
                <a:spLocks noChangeShapeType="1"/>
              </p:cNvSpPr>
              <p:nvPr/>
            </p:nvSpPr>
            <p:spPr bwMode="auto">
              <a:xfrm>
                <a:off x="1155"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8" name="Line 354"/>
              <p:cNvSpPr>
                <a:spLocks noChangeShapeType="1"/>
              </p:cNvSpPr>
              <p:nvPr/>
            </p:nvSpPr>
            <p:spPr bwMode="auto">
              <a:xfrm>
                <a:off x="1158"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69" name="Line 355"/>
              <p:cNvSpPr>
                <a:spLocks noChangeShapeType="1"/>
              </p:cNvSpPr>
              <p:nvPr/>
            </p:nvSpPr>
            <p:spPr bwMode="auto">
              <a:xfrm>
                <a:off x="1160"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0" name="Line 356"/>
              <p:cNvSpPr>
                <a:spLocks noChangeShapeType="1"/>
              </p:cNvSpPr>
              <p:nvPr/>
            </p:nvSpPr>
            <p:spPr bwMode="auto">
              <a:xfrm>
                <a:off x="1163"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1" name="Line 357"/>
              <p:cNvSpPr>
                <a:spLocks noChangeShapeType="1"/>
              </p:cNvSpPr>
              <p:nvPr/>
            </p:nvSpPr>
            <p:spPr bwMode="auto">
              <a:xfrm>
                <a:off x="1166"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2" name="Line 358"/>
              <p:cNvSpPr>
                <a:spLocks noChangeShapeType="1"/>
              </p:cNvSpPr>
              <p:nvPr/>
            </p:nvSpPr>
            <p:spPr bwMode="auto">
              <a:xfrm>
                <a:off x="1168"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3" name="Line 359"/>
              <p:cNvSpPr>
                <a:spLocks noChangeShapeType="1"/>
              </p:cNvSpPr>
              <p:nvPr/>
            </p:nvSpPr>
            <p:spPr bwMode="auto">
              <a:xfrm>
                <a:off x="1171" y="2717"/>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4" name="Line 360"/>
              <p:cNvSpPr>
                <a:spLocks noChangeShapeType="1"/>
              </p:cNvSpPr>
              <p:nvPr/>
            </p:nvSpPr>
            <p:spPr bwMode="auto">
              <a:xfrm>
                <a:off x="1171"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5" name="Line 361"/>
              <p:cNvSpPr>
                <a:spLocks noChangeShapeType="1"/>
              </p:cNvSpPr>
              <p:nvPr/>
            </p:nvSpPr>
            <p:spPr bwMode="auto">
              <a:xfrm>
                <a:off x="1173"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6" name="Line 362"/>
              <p:cNvSpPr>
                <a:spLocks noChangeShapeType="1"/>
              </p:cNvSpPr>
              <p:nvPr/>
            </p:nvSpPr>
            <p:spPr bwMode="auto">
              <a:xfrm>
                <a:off x="1176"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7" name="Line 363"/>
              <p:cNvSpPr>
                <a:spLocks noChangeShapeType="1"/>
              </p:cNvSpPr>
              <p:nvPr/>
            </p:nvSpPr>
            <p:spPr bwMode="auto">
              <a:xfrm>
                <a:off x="1178"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8" name="Line 364"/>
              <p:cNvSpPr>
                <a:spLocks noChangeShapeType="1"/>
              </p:cNvSpPr>
              <p:nvPr/>
            </p:nvSpPr>
            <p:spPr bwMode="auto">
              <a:xfrm>
                <a:off x="1181" y="2717"/>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79" name="Line 365"/>
              <p:cNvSpPr>
                <a:spLocks noChangeShapeType="1"/>
              </p:cNvSpPr>
              <p:nvPr/>
            </p:nvSpPr>
            <p:spPr bwMode="auto">
              <a:xfrm>
                <a:off x="1183" y="2717"/>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0" name="Line 366"/>
              <p:cNvSpPr>
                <a:spLocks noChangeShapeType="1"/>
              </p:cNvSpPr>
              <p:nvPr/>
            </p:nvSpPr>
            <p:spPr bwMode="auto">
              <a:xfrm>
                <a:off x="1186" y="2717"/>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981" name="Line 367"/>
              <p:cNvSpPr>
                <a:spLocks noChangeShapeType="1"/>
              </p:cNvSpPr>
              <p:nvPr/>
            </p:nvSpPr>
            <p:spPr bwMode="auto">
              <a:xfrm>
                <a:off x="1189"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2" name="Line 368"/>
              <p:cNvSpPr>
                <a:spLocks noChangeShapeType="1"/>
              </p:cNvSpPr>
              <p:nvPr/>
            </p:nvSpPr>
            <p:spPr bwMode="auto">
              <a:xfrm>
                <a:off x="1191"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3" name="Line 369"/>
              <p:cNvSpPr>
                <a:spLocks noChangeShapeType="1"/>
              </p:cNvSpPr>
              <p:nvPr/>
            </p:nvSpPr>
            <p:spPr bwMode="auto">
              <a:xfrm>
                <a:off x="1194"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4" name="Line 370"/>
              <p:cNvSpPr>
                <a:spLocks noChangeShapeType="1"/>
              </p:cNvSpPr>
              <p:nvPr/>
            </p:nvSpPr>
            <p:spPr bwMode="auto">
              <a:xfrm>
                <a:off x="1196" y="2720"/>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5" name="Line 371"/>
              <p:cNvSpPr>
                <a:spLocks noChangeShapeType="1"/>
              </p:cNvSpPr>
              <p:nvPr/>
            </p:nvSpPr>
            <p:spPr bwMode="auto">
              <a:xfrm>
                <a:off x="1196"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6" name="Line 372"/>
              <p:cNvSpPr>
                <a:spLocks noChangeShapeType="1"/>
              </p:cNvSpPr>
              <p:nvPr/>
            </p:nvSpPr>
            <p:spPr bwMode="auto">
              <a:xfrm>
                <a:off x="1199"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7" name="Line 373"/>
              <p:cNvSpPr>
                <a:spLocks noChangeShapeType="1"/>
              </p:cNvSpPr>
              <p:nvPr/>
            </p:nvSpPr>
            <p:spPr bwMode="auto">
              <a:xfrm>
                <a:off x="1201"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8" name="Line 374"/>
              <p:cNvSpPr>
                <a:spLocks noChangeShapeType="1"/>
              </p:cNvSpPr>
              <p:nvPr/>
            </p:nvSpPr>
            <p:spPr bwMode="auto">
              <a:xfrm>
                <a:off x="1204"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89" name="Line 375"/>
              <p:cNvSpPr>
                <a:spLocks noChangeShapeType="1"/>
              </p:cNvSpPr>
              <p:nvPr/>
            </p:nvSpPr>
            <p:spPr bwMode="auto">
              <a:xfrm>
                <a:off x="1207"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0" name="Line 376"/>
              <p:cNvSpPr>
                <a:spLocks noChangeShapeType="1"/>
              </p:cNvSpPr>
              <p:nvPr/>
            </p:nvSpPr>
            <p:spPr bwMode="auto">
              <a:xfrm>
                <a:off x="1209"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1" name="Line 377"/>
              <p:cNvSpPr>
                <a:spLocks noChangeShapeType="1"/>
              </p:cNvSpPr>
              <p:nvPr/>
            </p:nvSpPr>
            <p:spPr bwMode="auto">
              <a:xfrm>
                <a:off x="1212"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2" name="Line 378"/>
              <p:cNvSpPr>
                <a:spLocks noChangeShapeType="1"/>
              </p:cNvSpPr>
              <p:nvPr/>
            </p:nvSpPr>
            <p:spPr bwMode="auto">
              <a:xfrm>
                <a:off x="1214"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3" name="Line 379"/>
              <p:cNvSpPr>
                <a:spLocks noChangeShapeType="1"/>
              </p:cNvSpPr>
              <p:nvPr/>
            </p:nvSpPr>
            <p:spPr bwMode="auto">
              <a:xfrm>
                <a:off x="1217"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4" name="Line 380"/>
              <p:cNvSpPr>
                <a:spLocks noChangeShapeType="1"/>
              </p:cNvSpPr>
              <p:nvPr/>
            </p:nvSpPr>
            <p:spPr bwMode="auto">
              <a:xfrm>
                <a:off x="1219"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5" name="Line 381"/>
              <p:cNvSpPr>
                <a:spLocks noChangeShapeType="1"/>
              </p:cNvSpPr>
              <p:nvPr/>
            </p:nvSpPr>
            <p:spPr bwMode="auto">
              <a:xfrm>
                <a:off x="1222"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6" name="Line 382"/>
              <p:cNvSpPr>
                <a:spLocks noChangeShapeType="1"/>
              </p:cNvSpPr>
              <p:nvPr/>
            </p:nvSpPr>
            <p:spPr bwMode="auto">
              <a:xfrm>
                <a:off x="1225" y="2720"/>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7" name="Line 383"/>
              <p:cNvSpPr>
                <a:spLocks noChangeShapeType="1"/>
              </p:cNvSpPr>
              <p:nvPr/>
            </p:nvSpPr>
            <p:spPr bwMode="auto">
              <a:xfrm>
                <a:off x="1225"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8" name="Line 384"/>
              <p:cNvSpPr>
                <a:spLocks noChangeShapeType="1"/>
              </p:cNvSpPr>
              <p:nvPr/>
            </p:nvSpPr>
            <p:spPr bwMode="auto">
              <a:xfrm>
                <a:off x="1227"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999" name="Line 385"/>
              <p:cNvSpPr>
                <a:spLocks noChangeShapeType="1"/>
              </p:cNvSpPr>
              <p:nvPr/>
            </p:nvSpPr>
            <p:spPr bwMode="auto">
              <a:xfrm>
                <a:off x="1230"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0" name="Line 386"/>
              <p:cNvSpPr>
                <a:spLocks noChangeShapeType="1"/>
              </p:cNvSpPr>
              <p:nvPr/>
            </p:nvSpPr>
            <p:spPr bwMode="auto">
              <a:xfrm>
                <a:off x="1232"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1" name="Line 387"/>
              <p:cNvSpPr>
                <a:spLocks noChangeShapeType="1"/>
              </p:cNvSpPr>
              <p:nvPr/>
            </p:nvSpPr>
            <p:spPr bwMode="auto">
              <a:xfrm>
                <a:off x="1235"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2" name="Line 388"/>
              <p:cNvSpPr>
                <a:spLocks noChangeShapeType="1"/>
              </p:cNvSpPr>
              <p:nvPr/>
            </p:nvSpPr>
            <p:spPr bwMode="auto">
              <a:xfrm>
                <a:off x="1237"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3" name="Line 389"/>
              <p:cNvSpPr>
                <a:spLocks noChangeShapeType="1"/>
              </p:cNvSpPr>
              <p:nvPr/>
            </p:nvSpPr>
            <p:spPr bwMode="auto">
              <a:xfrm>
                <a:off x="1240"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4" name="Line 390"/>
              <p:cNvSpPr>
                <a:spLocks noChangeShapeType="1"/>
              </p:cNvSpPr>
              <p:nvPr/>
            </p:nvSpPr>
            <p:spPr bwMode="auto">
              <a:xfrm>
                <a:off x="1242"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5" name="Line 391"/>
              <p:cNvSpPr>
                <a:spLocks noChangeShapeType="1"/>
              </p:cNvSpPr>
              <p:nvPr/>
            </p:nvSpPr>
            <p:spPr bwMode="auto">
              <a:xfrm>
                <a:off x="1245"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6" name="Line 392"/>
              <p:cNvSpPr>
                <a:spLocks noChangeShapeType="1"/>
              </p:cNvSpPr>
              <p:nvPr/>
            </p:nvSpPr>
            <p:spPr bwMode="auto">
              <a:xfrm>
                <a:off x="1248"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7" name="Line 393"/>
              <p:cNvSpPr>
                <a:spLocks noChangeShapeType="1"/>
              </p:cNvSpPr>
              <p:nvPr/>
            </p:nvSpPr>
            <p:spPr bwMode="auto">
              <a:xfrm>
                <a:off x="1250" y="2720"/>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8" name="Line 394"/>
              <p:cNvSpPr>
                <a:spLocks noChangeShapeType="1"/>
              </p:cNvSpPr>
              <p:nvPr/>
            </p:nvSpPr>
            <p:spPr bwMode="auto">
              <a:xfrm>
                <a:off x="1250"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09" name="Line 395"/>
              <p:cNvSpPr>
                <a:spLocks noChangeShapeType="1"/>
              </p:cNvSpPr>
              <p:nvPr/>
            </p:nvSpPr>
            <p:spPr bwMode="auto">
              <a:xfrm>
                <a:off x="1253"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0" name="Line 396"/>
              <p:cNvSpPr>
                <a:spLocks noChangeShapeType="1"/>
              </p:cNvSpPr>
              <p:nvPr/>
            </p:nvSpPr>
            <p:spPr bwMode="auto">
              <a:xfrm>
                <a:off x="1255"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1" name="Line 397"/>
              <p:cNvSpPr>
                <a:spLocks noChangeShapeType="1"/>
              </p:cNvSpPr>
              <p:nvPr/>
            </p:nvSpPr>
            <p:spPr bwMode="auto">
              <a:xfrm>
                <a:off x="1258"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2" name="Line 398"/>
              <p:cNvSpPr>
                <a:spLocks noChangeShapeType="1"/>
              </p:cNvSpPr>
              <p:nvPr/>
            </p:nvSpPr>
            <p:spPr bwMode="auto">
              <a:xfrm>
                <a:off x="1260"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3" name="Line 399"/>
              <p:cNvSpPr>
                <a:spLocks noChangeShapeType="1"/>
              </p:cNvSpPr>
              <p:nvPr/>
            </p:nvSpPr>
            <p:spPr bwMode="auto">
              <a:xfrm>
                <a:off x="1263"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4" name="Line 400"/>
              <p:cNvSpPr>
                <a:spLocks noChangeShapeType="1"/>
              </p:cNvSpPr>
              <p:nvPr/>
            </p:nvSpPr>
            <p:spPr bwMode="auto">
              <a:xfrm>
                <a:off x="1266"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5" name="Line 401"/>
              <p:cNvSpPr>
                <a:spLocks noChangeShapeType="1"/>
              </p:cNvSpPr>
              <p:nvPr/>
            </p:nvSpPr>
            <p:spPr bwMode="auto">
              <a:xfrm>
                <a:off x="1268"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6" name="Line 402"/>
              <p:cNvSpPr>
                <a:spLocks noChangeShapeType="1"/>
              </p:cNvSpPr>
              <p:nvPr/>
            </p:nvSpPr>
            <p:spPr bwMode="auto">
              <a:xfrm>
                <a:off x="1271"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7" name="Line 403"/>
              <p:cNvSpPr>
                <a:spLocks noChangeShapeType="1"/>
              </p:cNvSpPr>
              <p:nvPr/>
            </p:nvSpPr>
            <p:spPr bwMode="auto">
              <a:xfrm>
                <a:off x="1273"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8" name="Line 404"/>
              <p:cNvSpPr>
                <a:spLocks noChangeShapeType="1"/>
              </p:cNvSpPr>
              <p:nvPr/>
            </p:nvSpPr>
            <p:spPr bwMode="auto">
              <a:xfrm>
                <a:off x="1276" y="2720"/>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19" name="Line 405"/>
              <p:cNvSpPr>
                <a:spLocks noChangeShapeType="1"/>
              </p:cNvSpPr>
              <p:nvPr/>
            </p:nvSpPr>
            <p:spPr bwMode="auto">
              <a:xfrm>
                <a:off x="1276"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0" name="Line 406"/>
              <p:cNvSpPr>
                <a:spLocks noChangeShapeType="1"/>
              </p:cNvSpPr>
              <p:nvPr/>
            </p:nvSpPr>
            <p:spPr bwMode="auto">
              <a:xfrm>
                <a:off x="1278"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1" name="Line 407"/>
              <p:cNvSpPr>
                <a:spLocks noChangeShapeType="1"/>
              </p:cNvSpPr>
              <p:nvPr/>
            </p:nvSpPr>
            <p:spPr bwMode="auto">
              <a:xfrm>
                <a:off x="1281"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2" name="Line 408"/>
              <p:cNvSpPr>
                <a:spLocks noChangeShapeType="1"/>
              </p:cNvSpPr>
              <p:nvPr/>
            </p:nvSpPr>
            <p:spPr bwMode="auto">
              <a:xfrm>
                <a:off x="1283"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3" name="Line 409"/>
              <p:cNvSpPr>
                <a:spLocks noChangeShapeType="1"/>
              </p:cNvSpPr>
              <p:nvPr/>
            </p:nvSpPr>
            <p:spPr bwMode="auto">
              <a:xfrm>
                <a:off x="1286"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4" name="Line 410"/>
              <p:cNvSpPr>
                <a:spLocks noChangeShapeType="1"/>
              </p:cNvSpPr>
              <p:nvPr/>
            </p:nvSpPr>
            <p:spPr bwMode="auto">
              <a:xfrm>
                <a:off x="1289" y="2720"/>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25" name="Line 411"/>
              <p:cNvSpPr>
                <a:spLocks noChangeShapeType="1"/>
              </p:cNvSpPr>
              <p:nvPr/>
            </p:nvSpPr>
            <p:spPr bwMode="auto">
              <a:xfrm flipV="1">
                <a:off x="1291" y="2717"/>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26" name="Line 412"/>
              <p:cNvSpPr>
                <a:spLocks noChangeShapeType="1"/>
              </p:cNvSpPr>
              <p:nvPr/>
            </p:nvSpPr>
            <p:spPr bwMode="auto">
              <a:xfrm flipV="1">
                <a:off x="1294" y="2714"/>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27" name="Line 413"/>
              <p:cNvSpPr>
                <a:spLocks noChangeShapeType="1"/>
              </p:cNvSpPr>
              <p:nvPr/>
            </p:nvSpPr>
            <p:spPr bwMode="auto">
              <a:xfrm flipV="1">
                <a:off x="1296" y="2706"/>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28" name="Line 414"/>
              <p:cNvSpPr>
                <a:spLocks noChangeShapeType="1"/>
              </p:cNvSpPr>
              <p:nvPr/>
            </p:nvSpPr>
            <p:spPr bwMode="auto">
              <a:xfrm flipV="1">
                <a:off x="1299" y="2698"/>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29" name="Line 415"/>
              <p:cNvSpPr>
                <a:spLocks noChangeShapeType="1"/>
              </p:cNvSpPr>
              <p:nvPr/>
            </p:nvSpPr>
            <p:spPr bwMode="auto">
              <a:xfrm flipV="1">
                <a:off x="1301" y="2692"/>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1030" name="Line 416"/>
              <p:cNvSpPr>
                <a:spLocks noChangeShapeType="1"/>
              </p:cNvSpPr>
              <p:nvPr/>
            </p:nvSpPr>
            <p:spPr bwMode="auto">
              <a:xfrm>
                <a:off x="1304" y="2692"/>
                <a:ext cx="1"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31" name="Line 417"/>
              <p:cNvSpPr>
                <a:spLocks noChangeShapeType="1"/>
              </p:cNvSpPr>
              <p:nvPr/>
            </p:nvSpPr>
            <p:spPr bwMode="auto">
              <a:xfrm>
                <a:off x="1304" y="2695"/>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1032" name="Line 418"/>
              <p:cNvSpPr>
                <a:spLocks noChangeShapeType="1"/>
              </p:cNvSpPr>
              <p:nvPr/>
            </p:nvSpPr>
            <p:spPr bwMode="auto">
              <a:xfrm>
                <a:off x="1307" y="2700"/>
                <a:ext cx="2" cy="9"/>
              </a:xfrm>
              <a:prstGeom prst="line">
                <a:avLst/>
              </a:prstGeom>
              <a:noFill/>
              <a:ln w="4763">
                <a:solidFill>
                  <a:srgbClr val="C0C0C0"/>
                </a:solidFill>
                <a:round/>
                <a:headEnd/>
                <a:tailEnd/>
              </a:ln>
            </p:spPr>
            <p:txBody>
              <a:bodyPr/>
              <a:lstStyle/>
              <a:p>
                <a:endParaRPr lang="en-US">
                  <a:latin typeface="Arial"/>
                  <a:cs typeface="Arial"/>
                </a:endParaRPr>
              </a:p>
            </p:txBody>
          </p:sp>
          <p:sp>
            <p:nvSpPr>
              <p:cNvPr id="1033" name="Line 419"/>
              <p:cNvSpPr>
                <a:spLocks noChangeShapeType="1"/>
              </p:cNvSpPr>
              <p:nvPr/>
            </p:nvSpPr>
            <p:spPr bwMode="auto">
              <a:xfrm>
                <a:off x="1309" y="2709"/>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1034" name="Line 420"/>
              <p:cNvSpPr>
                <a:spLocks noChangeShapeType="1"/>
              </p:cNvSpPr>
              <p:nvPr/>
            </p:nvSpPr>
            <p:spPr bwMode="auto">
              <a:xfrm>
                <a:off x="1312" y="2717"/>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1035" name="Line 421"/>
              <p:cNvSpPr>
                <a:spLocks noChangeShapeType="1"/>
              </p:cNvSpPr>
              <p:nvPr/>
            </p:nvSpPr>
            <p:spPr bwMode="auto">
              <a:xfrm>
                <a:off x="1314" y="2720"/>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36" name="Line 422"/>
              <p:cNvSpPr>
                <a:spLocks noChangeShapeType="1"/>
              </p:cNvSpPr>
              <p:nvPr/>
            </p:nvSpPr>
            <p:spPr bwMode="auto">
              <a:xfrm>
                <a:off x="1317" y="2720"/>
                <a:ext cx="2" cy="2"/>
              </a:xfrm>
              <a:prstGeom prst="line">
                <a:avLst/>
              </a:prstGeom>
              <a:noFill/>
              <a:ln w="4763">
                <a:solidFill>
                  <a:srgbClr val="C0C0C0"/>
                </a:solidFill>
                <a:round/>
                <a:headEnd/>
                <a:tailEnd/>
              </a:ln>
            </p:spPr>
            <p:txBody>
              <a:bodyPr/>
              <a:lstStyle/>
              <a:p>
                <a:endParaRPr lang="en-US">
                  <a:latin typeface="Arial"/>
                  <a:cs typeface="Arial"/>
                </a:endParaRPr>
              </a:p>
            </p:txBody>
          </p:sp>
          <p:sp>
            <p:nvSpPr>
              <p:cNvPr id="1037" name="Line 423"/>
              <p:cNvSpPr>
                <a:spLocks noChangeShapeType="1"/>
              </p:cNvSpPr>
              <p:nvPr/>
            </p:nvSpPr>
            <p:spPr bwMode="auto">
              <a:xfrm>
                <a:off x="1319"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1038" name="Line 424"/>
              <p:cNvSpPr>
                <a:spLocks noChangeShapeType="1"/>
              </p:cNvSpPr>
              <p:nvPr/>
            </p:nvSpPr>
            <p:spPr bwMode="auto">
              <a:xfrm>
                <a:off x="1322" y="2722"/>
                <a:ext cx="3" cy="1"/>
              </a:xfrm>
              <a:prstGeom prst="line">
                <a:avLst/>
              </a:prstGeom>
              <a:noFill/>
              <a:ln w="4763">
                <a:solidFill>
                  <a:srgbClr val="C0C0C0"/>
                </a:solidFill>
                <a:round/>
                <a:headEnd/>
                <a:tailEnd/>
              </a:ln>
            </p:spPr>
            <p:txBody>
              <a:bodyPr/>
              <a:lstStyle/>
              <a:p>
                <a:endParaRPr lang="en-US">
                  <a:latin typeface="Arial"/>
                  <a:cs typeface="Arial"/>
                </a:endParaRPr>
              </a:p>
            </p:txBody>
          </p:sp>
        </p:grpSp>
        <p:grpSp>
          <p:nvGrpSpPr>
            <p:cNvPr id="9" name="Group 425"/>
            <p:cNvGrpSpPr>
              <a:grpSpLocks/>
            </p:cNvGrpSpPr>
            <p:nvPr/>
          </p:nvGrpSpPr>
          <p:grpSpPr bwMode="auto">
            <a:xfrm>
              <a:off x="1325" y="2507"/>
              <a:ext cx="466" cy="219"/>
              <a:chOff x="1325" y="2507"/>
              <a:chExt cx="466" cy="219"/>
            </a:xfrm>
          </p:grpSpPr>
          <p:sp>
            <p:nvSpPr>
              <p:cNvPr id="639" name="Line 426"/>
              <p:cNvSpPr>
                <a:spLocks noChangeShapeType="1"/>
              </p:cNvSpPr>
              <p:nvPr/>
            </p:nvSpPr>
            <p:spPr bwMode="auto">
              <a:xfrm>
                <a:off x="1325"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0" name="Line 427"/>
              <p:cNvSpPr>
                <a:spLocks noChangeShapeType="1"/>
              </p:cNvSpPr>
              <p:nvPr/>
            </p:nvSpPr>
            <p:spPr bwMode="auto">
              <a:xfrm>
                <a:off x="1327"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1" name="Line 428"/>
              <p:cNvSpPr>
                <a:spLocks noChangeShapeType="1"/>
              </p:cNvSpPr>
              <p:nvPr/>
            </p:nvSpPr>
            <p:spPr bwMode="auto">
              <a:xfrm>
                <a:off x="1330" y="2722"/>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2" name="Line 429"/>
              <p:cNvSpPr>
                <a:spLocks noChangeShapeType="1"/>
              </p:cNvSpPr>
              <p:nvPr/>
            </p:nvSpPr>
            <p:spPr bwMode="auto">
              <a:xfrm>
                <a:off x="1330"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3" name="Line 430"/>
              <p:cNvSpPr>
                <a:spLocks noChangeShapeType="1"/>
              </p:cNvSpPr>
              <p:nvPr/>
            </p:nvSpPr>
            <p:spPr bwMode="auto">
              <a:xfrm>
                <a:off x="1332"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4" name="Line 431"/>
              <p:cNvSpPr>
                <a:spLocks noChangeShapeType="1"/>
              </p:cNvSpPr>
              <p:nvPr/>
            </p:nvSpPr>
            <p:spPr bwMode="auto">
              <a:xfrm>
                <a:off x="1335"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5" name="Line 432"/>
              <p:cNvSpPr>
                <a:spLocks noChangeShapeType="1"/>
              </p:cNvSpPr>
              <p:nvPr/>
            </p:nvSpPr>
            <p:spPr bwMode="auto">
              <a:xfrm>
                <a:off x="1337"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6" name="Line 433"/>
              <p:cNvSpPr>
                <a:spLocks noChangeShapeType="1"/>
              </p:cNvSpPr>
              <p:nvPr/>
            </p:nvSpPr>
            <p:spPr bwMode="auto">
              <a:xfrm>
                <a:off x="1340"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7" name="Line 434"/>
              <p:cNvSpPr>
                <a:spLocks noChangeShapeType="1"/>
              </p:cNvSpPr>
              <p:nvPr/>
            </p:nvSpPr>
            <p:spPr bwMode="auto">
              <a:xfrm>
                <a:off x="1342"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8" name="Line 435"/>
              <p:cNvSpPr>
                <a:spLocks noChangeShapeType="1"/>
              </p:cNvSpPr>
              <p:nvPr/>
            </p:nvSpPr>
            <p:spPr bwMode="auto">
              <a:xfrm>
                <a:off x="1345"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49" name="Line 436"/>
              <p:cNvSpPr>
                <a:spLocks noChangeShapeType="1"/>
              </p:cNvSpPr>
              <p:nvPr/>
            </p:nvSpPr>
            <p:spPr bwMode="auto">
              <a:xfrm>
                <a:off x="1348"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50" name="Line 437"/>
              <p:cNvSpPr>
                <a:spLocks noChangeShapeType="1"/>
              </p:cNvSpPr>
              <p:nvPr/>
            </p:nvSpPr>
            <p:spPr bwMode="auto">
              <a:xfrm>
                <a:off x="1350"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51" name="Line 438"/>
              <p:cNvSpPr>
                <a:spLocks noChangeShapeType="1"/>
              </p:cNvSpPr>
              <p:nvPr/>
            </p:nvSpPr>
            <p:spPr bwMode="auto">
              <a:xfrm>
                <a:off x="1353"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52" name="Line 439"/>
              <p:cNvSpPr>
                <a:spLocks noChangeShapeType="1"/>
              </p:cNvSpPr>
              <p:nvPr/>
            </p:nvSpPr>
            <p:spPr bwMode="auto">
              <a:xfrm>
                <a:off x="1355" y="2722"/>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653" name="Line 440"/>
              <p:cNvSpPr>
                <a:spLocks noChangeShapeType="1"/>
              </p:cNvSpPr>
              <p:nvPr/>
            </p:nvSpPr>
            <p:spPr bwMode="auto">
              <a:xfrm flipV="1">
                <a:off x="1355" y="272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654" name="Line 441"/>
              <p:cNvSpPr>
                <a:spLocks noChangeShapeType="1"/>
              </p:cNvSpPr>
              <p:nvPr/>
            </p:nvSpPr>
            <p:spPr bwMode="auto">
              <a:xfrm flipV="1">
                <a:off x="1358" y="2717"/>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655" name="Line 442"/>
              <p:cNvSpPr>
                <a:spLocks noChangeShapeType="1"/>
              </p:cNvSpPr>
              <p:nvPr/>
            </p:nvSpPr>
            <p:spPr bwMode="auto">
              <a:xfrm flipV="1">
                <a:off x="1360" y="2703"/>
                <a:ext cx="3" cy="14"/>
              </a:xfrm>
              <a:prstGeom prst="line">
                <a:avLst/>
              </a:prstGeom>
              <a:noFill/>
              <a:ln w="4763">
                <a:solidFill>
                  <a:srgbClr val="C0C0C0"/>
                </a:solidFill>
                <a:round/>
                <a:headEnd/>
                <a:tailEnd/>
              </a:ln>
            </p:spPr>
            <p:txBody>
              <a:bodyPr/>
              <a:lstStyle/>
              <a:p>
                <a:endParaRPr lang="en-US">
                  <a:latin typeface="Arial"/>
                  <a:cs typeface="Arial"/>
                </a:endParaRPr>
              </a:p>
            </p:txBody>
          </p:sp>
          <p:sp>
            <p:nvSpPr>
              <p:cNvPr id="656" name="Line 443"/>
              <p:cNvSpPr>
                <a:spLocks noChangeShapeType="1"/>
              </p:cNvSpPr>
              <p:nvPr/>
            </p:nvSpPr>
            <p:spPr bwMode="auto">
              <a:xfrm flipV="1">
                <a:off x="1363" y="2670"/>
                <a:ext cx="3" cy="33"/>
              </a:xfrm>
              <a:prstGeom prst="line">
                <a:avLst/>
              </a:prstGeom>
              <a:noFill/>
              <a:ln w="4763">
                <a:solidFill>
                  <a:srgbClr val="C0C0C0"/>
                </a:solidFill>
                <a:round/>
                <a:headEnd/>
                <a:tailEnd/>
              </a:ln>
            </p:spPr>
            <p:txBody>
              <a:bodyPr/>
              <a:lstStyle/>
              <a:p>
                <a:endParaRPr lang="en-US">
                  <a:latin typeface="Arial"/>
                  <a:cs typeface="Arial"/>
                </a:endParaRPr>
              </a:p>
            </p:txBody>
          </p:sp>
          <p:sp>
            <p:nvSpPr>
              <p:cNvPr id="657" name="Line 444"/>
              <p:cNvSpPr>
                <a:spLocks noChangeShapeType="1"/>
              </p:cNvSpPr>
              <p:nvPr/>
            </p:nvSpPr>
            <p:spPr bwMode="auto">
              <a:xfrm flipV="1">
                <a:off x="1366" y="2619"/>
                <a:ext cx="2" cy="51"/>
              </a:xfrm>
              <a:prstGeom prst="line">
                <a:avLst/>
              </a:prstGeom>
              <a:noFill/>
              <a:ln w="4763">
                <a:solidFill>
                  <a:srgbClr val="C0C0C0"/>
                </a:solidFill>
                <a:round/>
                <a:headEnd/>
                <a:tailEnd/>
              </a:ln>
            </p:spPr>
            <p:txBody>
              <a:bodyPr/>
              <a:lstStyle/>
              <a:p>
                <a:endParaRPr lang="en-US">
                  <a:latin typeface="Arial"/>
                  <a:cs typeface="Arial"/>
                </a:endParaRPr>
              </a:p>
            </p:txBody>
          </p:sp>
          <p:sp>
            <p:nvSpPr>
              <p:cNvPr id="658" name="Line 445"/>
              <p:cNvSpPr>
                <a:spLocks noChangeShapeType="1"/>
              </p:cNvSpPr>
              <p:nvPr/>
            </p:nvSpPr>
            <p:spPr bwMode="auto">
              <a:xfrm flipV="1">
                <a:off x="1368" y="2553"/>
                <a:ext cx="3" cy="66"/>
              </a:xfrm>
              <a:prstGeom prst="line">
                <a:avLst/>
              </a:prstGeom>
              <a:noFill/>
              <a:ln w="4763">
                <a:solidFill>
                  <a:srgbClr val="C0C0C0"/>
                </a:solidFill>
                <a:round/>
                <a:headEnd/>
                <a:tailEnd/>
              </a:ln>
            </p:spPr>
            <p:txBody>
              <a:bodyPr/>
              <a:lstStyle/>
              <a:p>
                <a:endParaRPr lang="en-US">
                  <a:latin typeface="Arial"/>
                  <a:cs typeface="Arial"/>
                </a:endParaRPr>
              </a:p>
            </p:txBody>
          </p:sp>
          <p:sp>
            <p:nvSpPr>
              <p:cNvPr id="659" name="Line 446"/>
              <p:cNvSpPr>
                <a:spLocks noChangeShapeType="1"/>
              </p:cNvSpPr>
              <p:nvPr/>
            </p:nvSpPr>
            <p:spPr bwMode="auto">
              <a:xfrm flipV="1">
                <a:off x="1371" y="2510"/>
                <a:ext cx="2" cy="43"/>
              </a:xfrm>
              <a:prstGeom prst="line">
                <a:avLst/>
              </a:prstGeom>
              <a:noFill/>
              <a:ln w="4763">
                <a:solidFill>
                  <a:srgbClr val="C0C0C0"/>
                </a:solidFill>
                <a:round/>
                <a:headEnd/>
                <a:tailEnd/>
              </a:ln>
            </p:spPr>
            <p:txBody>
              <a:bodyPr/>
              <a:lstStyle/>
              <a:p>
                <a:endParaRPr lang="en-US">
                  <a:latin typeface="Arial"/>
                  <a:cs typeface="Arial"/>
                </a:endParaRPr>
              </a:p>
            </p:txBody>
          </p:sp>
          <p:sp>
            <p:nvSpPr>
              <p:cNvPr id="660" name="Line 447"/>
              <p:cNvSpPr>
                <a:spLocks noChangeShapeType="1"/>
              </p:cNvSpPr>
              <p:nvPr/>
            </p:nvSpPr>
            <p:spPr bwMode="auto">
              <a:xfrm>
                <a:off x="1373" y="251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661" name="Line 448"/>
              <p:cNvSpPr>
                <a:spLocks noChangeShapeType="1"/>
              </p:cNvSpPr>
              <p:nvPr/>
            </p:nvSpPr>
            <p:spPr bwMode="auto">
              <a:xfrm>
                <a:off x="1376" y="2512"/>
                <a:ext cx="2" cy="49"/>
              </a:xfrm>
              <a:prstGeom prst="line">
                <a:avLst/>
              </a:prstGeom>
              <a:noFill/>
              <a:ln w="4763">
                <a:solidFill>
                  <a:srgbClr val="C0C0C0"/>
                </a:solidFill>
                <a:round/>
                <a:headEnd/>
                <a:tailEnd/>
              </a:ln>
            </p:spPr>
            <p:txBody>
              <a:bodyPr/>
              <a:lstStyle/>
              <a:p>
                <a:endParaRPr lang="en-US">
                  <a:latin typeface="Arial"/>
                  <a:cs typeface="Arial"/>
                </a:endParaRPr>
              </a:p>
            </p:txBody>
          </p:sp>
          <p:sp>
            <p:nvSpPr>
              <p:cNvPr id="662" name="Line 449"/>
              <p:cNvSpPr>
                <a:spLocks noChangeShapeType="1"/>
              </p:cNvSpPr>
              <p:nvPr/>
            </p:nvSpPr>
            <p:spPr bwMode="auto">
              <a:xfrm>
                <a:off x="1378" y="2561"/>
                <a:ext cx="3" cy="60"/>
              </a:xfrm>
              <a:prstGeom prst="line">
                <a:avLst/>
              </a:prstGeom>
              <a:noFill/>
              <a:ln w="4763">
                <a:solidFill>
                  <a:srgbClr val="C0C0C0"/>
                </a:solidFill>
                <a:round/>
                <a:headEnd/>
                <a:tailEnd/>
              </a:ln>
            </p:spPr>
            <p:txBody>
              <a:bodyPr/>
              <a:lstStyle/>
              <a:p>
                <a:endParaRPr lang="en-US">
                  <a:latin typeface="Arial"/>
                  <a:cs typeface="Arial"/>
                </a:endParaRPr>
              </a:p>
            </p:txBody>
          </p:sp>
          <p:sp>
            <p:nvSpPr>
              <p:cNvPr id="663" name="Line 450"/>
              <p:cNvSpPr>
                <a:spLocks noChangeShapeType="1"/>
              </p:cNvSpPr>
              <p:nvPr/>
            </p:nvSpPr>
            <p:spPr bwMode="auto">
              <a:xfrm>
                <a:off x="1381" y="2621"/>
                <a:ext cx="3" cy="44"/>
              </a:xfrm>
              <a:prstGeom prst="line">
                <a:avLst/>
              </a:prstGeom>
              <a:noFill/>
              <a:ln w="4763">
                <a:solidFill>
                  <a:srgbClr val="C0C0C0"/>
                </a:solidFill>
                <a:round/>
                <a:headEnd/>
                <a:tailEnd/>
              </a:ln>
            </p:spPr>
            <p:txBody>
              <a:bodyPr/>
              <a:lstStyle/>
              <a:p>
                <a:endParaRPr lang="en-US">
                  <a:latin typeface="Arial"/>
                  <a:cs typeface="Arial"/>
                </a:endParaRPr>
              </a:p>
            </p:txBody>
          </p:sp>
          <p:sp>
            <p:nvSpPr>
              <p:cNvPr id="664" name="Line 451"/>
              <p:cNvSpPr>
                <a:spLocks noChangeShapeType="1"/>
              </p:cNvSpPr>
              <p:nvPr/>
            </p:nvSpPr>
            <p:spPr bwMode="auto">
              <a:xfrm>
                <a:off x="1384" y="2665"/>
                <a:ext cx="1" cy="16"/>
              </a:xfrm>
              <a:prstGeom prst="line">
                <a:avLst/>
              </a:prstGeom>
              <a:noFill/>
              <a:ln w="4763">
                <a:solidFill>
                  <a:srgbClr val="C0C0C0"/>
                </a:solidFill>
                <a:round/>
                <a:headEnd/>
                <a:tailEnd/>
              </a:ln>
            </p:spPr>
            <p:txBody>
              <a:bodyPr/>
              <a:lstStyle/>
              <a:p>
                <a:endParaRPr lang="en-US">
                  <a:latin typeface="Arial"/>
                  <a:cs typeface="Arial"/>
                </a:endParaRPr>
              </a:p>
            </p:txBody>
          </p:sp>
          <p:sp>
            <p:nvSpPr>
              <p:cNvPr id="665" name="Line 452"/>
              <p:cNvSpPr>
                <a:spLocks noChangeShapeType="1"/>
              </p:cNvSpPr>
              <p:nvPr/>
            </p:nvSpPr>
            <p:spPr bwMode="auto">
              <a:xfrm flipV="1">
                <a:off x="1384" y="2676"/>
                <a:ext cx="2" cy="5"/>
              </a:xfrm>
              <a:prstGeom prst="line">
                <a:avLst/>
              </a:prstGeom>
              <a:noFill/>
              <a:ln w="4763">
                <a:solidFill>
                  <a:srgbClr val="C0C0C0"/>
                </a:solidFill>
                <a:round/>
                <a:headEnd/>
                <a:tailEnd/>
              </a:ln>
            </p:spPr>
            <p:txBody>
              <a:bodyPr/>
              <a:lstStyle/>
              <a:p>
                <a:endParaRPr lang="en-US">
                  <a:latin typeface="Arial"/>
                  <a:cs typeface="Arial"/>
                </a:endParaRPr>
              </a:p>
            </p:txBody>
          </p:sp>
          <p:sp>
            <p:nvSpPr>
              <p:cNvPr id="666" name="Line 453"/>
              <p:cNvSpPr>
                <a:spLocks noChangeShapeType="1"/>
              </p:cNvSpPr>
              <p:nvPr/>
            </p:nvSpPr>
            <p:spPr bwMode="auto">
              <a:xfrm flipV="1">
                <a:off x="1386" y="2668"/>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667" name="Line 454"/>
              <p:cNvSpPr>
                <a:spLocks noChangeShapeType="1"/>
              </p:cNvSpPr>
              <p:nvPr/>
            </p:nvSpPr>
            <p:spPr bwMode="auto">
              <a:xfrm>
                <a:off x="1389" y="2668"/>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68" name="Line 455"/>
              <p:cNvSpPr>
                <a:spLocks noChangeShapeType="1"/>
              </p:cNvSpPr>
              <p:nvPr/>
            </p:nvSpPr>
            <p:spPr bwMode="auto">
              <a:xfrm>
                <a:off x="1391" y="2668"/>
                <a:ext cx="3" cy="13"/>
              </a:xfrm>
              <a:prstGeom prst="line">
                <a:avLst/>
              </a:prstGeom>
              <a:noFill/>
              <a:ln w="4763">
                <a:solidFill>
                  <a:srgbClr val="C0C0C0"/>
                </a:solidFill>
                <a:round/>
                <a:headEnd/>
                <a:tailEnd/>
              </a:ln>
            </p:spPr>
            <p:txBody>
              <a:bodyPr/>
              <a:lstStyle/>
              <a:p>
                <a:endParaRPr lang="en-US">
                  <a:latin typeface="Arial"/>
                  <a:cs typeface="Arial"/>
                </a:endParaRPr>
              </a:p>
            </p:txBody>
          </p:sp>
          <p:sp>
            <p:nvSpPr>
              <p:cNvPr id="669" name="Line 456"/>
              <p:cNvSpPr>
                <a:spLocks noChangeShapeType="1"/>
              </p:cNvSpPr>
              <p:nvPr/>
            </p:nvSpPr>
            <p:spPr bwMode="auto">
              <a:xfrm>
                <a:off x="1394" y="2681"/>
                <a:ext cx="2" cy="17"/>
              </a:xfrm>
              <a:prstGeom prst="line">
                <a:avLst/>
              </a:prstGeom>
              <a:noFill/>
              <a:ln w="4763">
                <a:solidFill>
                  <a:srgbClr val="C0C0C0"/>
                </a:solidFill>
                <a:round/>
                <a:headEnd/>
                <a:tailEnd/>
              </a:ln>
            </p:spPr>
            <p:txBody>
              <a:bodyPr/>
              <a:lstStyle/>
              <a:p>
                <a:endParaRPr lang="en-US">
                  <a:latin typeface="Arial"/>
                  <a:cs typeface="Arial"/>
                </a:endParaRPr>
              </a:p>
            </p:txBody>
          </p:sp>
          <p:sp>
            <p:nvSpPr>
              <p:cNvPr id="670" name="Line 457"/>
              <p:cNvSpPr>
                <a:spLocks noChangeShapeType="1"/>
              </p:cNvSpPr>
              <p:nvPr/>
            </p:nvSpPr>
            <p:spPr bwMode="auto">
              <a:xfrm>
                <a:off x="1396" y="2698"/>
                <a:ext cx="3" cy="13"/>
              </a:xfrm>
              <a:prstGeom prst="line">
                <a:avLst/>
              </a:prstGeom>
              <a:noFill/>
              <a:ln w="4763">
                <a:solidFill>
                  <a:srgbClr val="C0C0C0"/>
                </a:solidFill>
                <a:round/>
                <a:headEnd/>
                <a:tailEnd/>
              </a:ln>
            </p:spPr>
            <p:txBody>
              <a:bodyPr/>
              <a:lstStyle/>
              <a:p>
                <a:endParaRPr lang="en-US">
                  <a:latin typeface="Arial"/>
                  <a:cs typeface="Arial"/>
                </a:endParaRPr>
              </a:p>
            </p:txBody>
          </p:sp>
          <p:sp>
            <p:nvSpPr>
              <p:cNvPr id="671" name="Line 458"/>
              <p:cNvSpPr>
                <a:spLocks noChangeShapeType="1"/>
              </p:cNvSpPr>
              <p:nvPr/>
            </p:nvSpPr>
            <p:spPr bwMode="auto">
              <a:xfrm>
                <a:off x="1399" y="2711"/>
                <a:ext cx="2" cy="9"/>
              </a:xfrm>
              <a:prstGeom prst="line">
                <a:avLst/>
              </a:prstGeom>
              <a:noFill/>
              <a:ln w="4763">
                <a:solidFill>
                  <a:srgbClr val="C0C0C0"/>
                </a:solidFill>
                <a:round/>
                <a:headEnd/>
                <a:tailEnd/>
              </a:ln>
            </p:spPr>
            <p:txBody>
              <a:bodyPr/>
              <a:lstStyle/>
              <a:p>
                <a:endParaRPr lang="en-US">
                  <a:latin typeface="Arial"/>
                  <a:cs typeface="Arial"/>
                </a:endParaRPr>
              </a:p>
            </p:txBody>
          </p:sp>
          <p:sp>
            <p:nvSpPr>
              <p:cNvPr id="672" name="Line 459"/>
              <p:cNvSpPr>
                <a:spLocks noChangeShapeType="1"/>
              </p:cNvSpPr>
              <p:nvPr/>
            </p:nvSpPr>
            <p:spPr bwMode="auto">
              <a:xfrm>
                <a:off x="1401" y="272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673" name="Line 460"/>
              <p:cNvSpPr>
                <a:spLocks noChangeShapeType="1"/>
              </p:cNvSpPr>
              <p:nvPr/>
            </p:nvSpPr>
            <p:spPr bwMode="auto">
              <a:xfrm>
                <a:off x="1404"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4" name="Line 461"/>
              <p:cNvSpPr>
                <a:spLocks noChangeShapeType="1"/>
              </p:cNvSpPr>
              <p:nvPr/>
            </p:nvSpPr>
            <p:spPr bwMode="auto">
              <a:xfrm>
                <a:off x="1407"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5" name="Line 462"/>
              <p:cNvSpPr>
                <a:spLocks noChangeShapeType="1"/>
              </p:cNvSpPr>
              <p:nvPr/>
            </p:nvSpPr>
            <p:spPr bwMode="auto">
              <a:xfrm>
                <a:off x="1409" y="2722"/>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6" name="Line 463"/>
              <p:cNvSpPr>
                <a:spLocks noChangeShapeType="1"/>
              </p:cNvSpPr>
              <p:nvPr/>
            </p:nvSpPr>
            <p:spPr bwMode="auto">
              <a:xfrm>
                <a:off x="1409"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7" name="Line 464"/>
              <p:cNvSpPr>
                <a:spLocks noChangeShapeType="1"/>
              </p:cNvSpPr>
              <p:nvPr/>
            </p:nvSpPr>
            <p:spPr bwMode="auto">
              <a:xfrm>
                <a:off x="1412"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8" name="Line 465"/>
              <p:cNvSpPr>
                <a:spLocks noChangeShapeType="1"/>
              </p:cNvSpPr>
              <p:nvPr/>
            </p:nvSpPr>
            <p:spPr bwMode="auto">
              <a:xfrm>
                <a:off x="1414"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79" name="Line 466"/>
              <p:cNvSpPr>
                <a:spLocks noChangeShapeType="1"/>
              </p:cNvSpPr>
              <p:nvPr/>
            </p:nvSpPr>
            <p:spPr bwMode="auto">
              <a:xfrm>
                <a:off x="1417"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0" name="Line 467"/>
              <p:cNvSpPr>
                <a:spLocks noChangeShapeType="1"/>
              </p:cNvSpPr>
              <p:nvPr/>
            </p:nvSpPr>
            <p:spPr bwMode="auto">
              <a:xfrm>
                <a:off x="1419"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1" name="Line 468"/>
              <p:cNvSpPr>
                <a:spLocks noChangeShapeType="1"/>
              </p:cNvSpPr>
              <p:nvPr/>
            </p:nvSpPr>
            <p:spPr bwMode="auto">
              <a:xfrm>
                <a:off x="1422"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2" name="Line 469"/>
              <p:cNvSpPr>
                <a:spLocks noChangeShapeType="1"/>
              </p:cNvSpPr>
              <p:nvPr/>
            </p:nvSpPr>
            <p:spPr bwMode="auto">
              <a:xfrm>
                <a:off x="1425"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3" name="Line 470"/>
              <p:cNvSpPr>
                <a:spLocks noChangeShapeType="1"/>
              </p:cNvSpPr>
              <p:nvPr/>
            </p:nvSpPr>
            <p:spPr bwMode="auto">
              <a:xfrm>
                <a:off x="1427"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4" name="Line 471"/>
              <p:cNvSpPr>
                <a:spLocks noChangeShapeType="1"/>
              </p:cNvSpPr>
              <p:nvPr/>
            </p:nvSpPr>
            <p:spPr bwMode="auto">
              <a:xfrm>
                <a:off x="1430"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5" name="Line 472"/>
              <p:cNvSpPr>
                <a:spLocks noChangeShapeType="1"/>
              </p:cNvSpPr>
              <p:nvPr/>
            </p:nvSpPr>
            <p:spPr bwMode="auto">
              <a:xfrm>
                <a:off x="1432"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6" name="Line 473"/>
              <p:cNvSpPr>
                <a:spLocks noChangeShapeType="1"/>
              </p:cNvSpPr>
              <p:nvPr/>
            </p:nvSpPr>
            <p:spPr bwMode="auto">
              <a:xfrm>
                <a:off x="1435" y="2722"/>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7" name="Line 474"/>
              <p:cNvSpPr>
                <a:spLocks noChangeShapeType="1"/>
              </p:cNvSpPr>
              <p:nvPr/>
            </p:nvSpPr>
            <p:spPr bwMode="auto">
              <a:xfrm>
                <a:off x="1435"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8" name="Line 475"/>
              <p:cNvSpPr>
                <a:spLocks noChangeShapeType="1"/>
              </p:cNvSpPr>
              <p:nvPr/>
            </p:nvSpPr>
            <p:spPr bwMode="auto">
              <a:xfrm>
                <a:off x="1437"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89" name="Line 476"/>
              <p:cNvSpPr>
                <a:spLocks noChangeShapeType="1"/>
              </p:cNvSpPr>
              <p:nvPr/>
            </p:nvSpPr>
            <p:spPr bwMode="auto">
              <a:xfrm>
                <a:off x="1440"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0" name="Line 477"/>
              <p:cNvSpPr>
                <a:spLocks noChangeShapeType="1"/>
              </p:cNvSpPr>
              <p:nvPr/>
            </p:nvSpPr>
            <p:spPr bwMode="auto">
              <a:xfrm>
                <a:off x="1443"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1" name="Line 478"/>
              <p:cNvSpPr>
                <a:spLocks noChangeShapeType="1"/>
              </p:cNvSpPr>
              <p:nvPr/>
            </p:nvSpPr>
            <p:spPr bwMode="auto">
              <a:xfrm>
                <a:off x="1445"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2" name="Line 479"/>
              <p:cNvSpPr>
                <a:spLocks noChangeShapeType="1"/>
              </p:cNvSpPr>
              <p:nvPr/>
            </p:nvSpPr>
            <p:spPr bwMode="auto">
              <a:xfrm>
                <a:off x="1448"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3" name="Line 480"/>
              <p:cNvSpPr>
                <a:spLocks noChangeShapeType="1"/>
              </p:cNvSpPr>
              <p:nvPr/>
            </p:nvSpPr>
            <p:spPr bwMode="auto">
              <a:xfrm>
                <a:off x="1450"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4" name="Line 481"/>
              <p:cNvSpPr>
                <a:spLocks noChangeShapeType="1"/>
              </p:cNvSpPr>
              <p:nvPr/>
            </p:nvSpPr>
            <p:spPr bwMode="auto">
              <a:xfrm>
                <a:off x="1453"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5" name="Line 482"/>
              <p:cNvSpPr>
                <a:spLocks noChangeShapeType="1"/>
              </p:cNvSpPr>
              <p:nvPr/>
            </p:nvSpPr>
            <p:spPr bwMode="auto">
              <a:xfrm>
                <a:off x="1455"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6" name="Line 483"/>
              <p:cNvSpPr>
                <a:spLocks noChangeShapeType="1"/>
              </p:cNvSpPr>
              <p:nvPr/>
            </p:nvSpPr>
            <p:spPr bwMode="auto">
              <a:xfrm>
                <a:off x="1458" y="2722"/>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7" name="Line 484"/>
              <p:cNvSpPr>
                <a:spLocks noChangeShapeType="1"/>
              </p:cNvSpPr>
              <p:nvPr/>
            </p:nvSpPr>
            <p:spPr bwMode="auto">
              <a:xfrm>
                <a:off x="1460"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8" name="Line 485"/>
              <p:cNvSpPr>
                <a:spLocks noChangeShapeType="1"/>
              </p:cNvSpPr>
              <p:nvPr/>
            </p:nvSpPr>
            <p:spPr bwMode="auto">
              <a:xfrm>
                <a:off x="1463" y="2722"/>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699" name="Line 486"/>
              <p:cNvSpPr>
                <a:spLocks noChangeShapeType="1"/>
              </p:cNvSpPr>
              <p:nvPr/>
            </p:nvSpPr>
            <p:spPr bwMode="auto">
              <a:xfrm flipV="1">
                <a:off x="1463" y="2714"/>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700" name="Line 487"/>
              <p:cNvSpPr>
                <a:spLocks noChangeShapeType="1"/>
              </p:cNvSpPr>
              <p:nvPr/>
            </p:nvSpPr>
            <p:spPr bwMode="auto">
              <a:xfrm flipV="1">
                <a:off x="1466" y="2698"/>
                <a:ext cx="2" cy="16"/>
              </a:xfrm>
              <a:prstGeom prst="line">
                <a:avLst/>
              </a:prstGeom>
              <a:noFill/>
              <a:ln w="4763">
                <a:solidFill>
                  <a:srgbClr val="C0C0C0"/>
                </a:solidFill>
                <a:round/>
                <a:headEnd/>
                <a:tailEnd/>
              </a:ln>
            </p:spPr>
            <p:txBody>
              <a:bodyPr/>
              <a:lstStyle/>
              <a:p>
                <a:endParaRPr lang="en-US">
                  <a:latin typeface="Arial"/>
                  <a:cs typeface="Arial"/>
                </a:endParaRPr>
              </a:p>
            </p:txBody>
          </p:sp>
          <p:sp>
            <p:nvSpPr>
              <p:cNvPr id="701" name="Line 488"/>
              <p:cNvSpPr>
                <a:spLocks noChangeShapeType="1"/>
              </p:cNvSpPr>
              <p:nvPr/>
            </p:nvSpPr>
            <p:spPr bwMode="auto">
              <a:xfrm flipV="1">
                <a:off x="1468" y="2660"/>
                <a:ext cx="3" cy="38"/>
              </a:xfrm>
              <a:prstGeom prst="line">
                <a:avLst/>
              </a:prstGeom>
              <a:noFill/>
              <a:ln w="4763">
                <a:solidFill>
                  <a:srgbClr val="C0C0C0"/>
                </a:solidFill>
                <a:round/>
                <a:headEnd/>
                <a:tailEnd/>
              </a:ln>
            </p:spPr>
            <p:txBody>
              <a:bodyPr/>
              <a:lstStyle/>
              <a:p>
                <a:endParaRPr lang="en-US">
                  <a:latin typeface="Arial"/>
                  <a:cs typeface="Arial"/>
                </a:endParaRPr>
              </a:p>
            </p:txBody>
          </p:sp>
          <p:sp>
            <p:nvSpPr>
              <p:cNvPr id="702" name="Line 489"/>
              <p:cNvSpPr>
                <a:spLocks noChangeShapeType="1"/>
              </p:cNvSpPr>
              <p:nvPr/>
            </p:nvSpPr>
            <p:spPr bwMode="auto">
              <a:xfrm flipV="1">
                <a:off x="1471" y="2600"/>
                <a:ext cx="2" cy="60"/>
              </a:xfrm>
              <a:prstGeom prst="line">
                <a:avLst/>
              </a:prstGeom>
              <a:noFill/>
              <a:ln w="4763">
                <a:solidFill>
                  <a:srgbClr val="C0C0C0"/>
                </a:solidFill>
                <a:round/>
                <a:headEnd/>
                <a:tailEnd/>
              </a:ln>
            </p:spPr>
            <p:txBody>
              <a:bodyPr/>
              <a:lstStyle/>
              <a:p>
                <a:endParaRPr lang="en-US">
                  <a:latin typeface="Arial"/>
                  <a:cs typeface="Arial"/>
                </a:endParaRPr>
              </a:p>
            </p:txBody>
          </p:sp>
          <p:sp>
            <p:nvSpPr>
              <p:cNvPr id="703" name="Line 490"/>
              <p:cNvSpPr>
                <a:spLocks noChangeShapeType="1"/>
              </p:cNvSpPr>
              <p:nvPr/>
            </p:nvSpPr>
            <p:spPr bwMode="auto">
              <a:xfrm flipV="1">
                <a:off x="1473" y="2540"/>
                <a:ext cx="3" cy="60"/>
              </a:xfrm>
              <a:prstGeom prst="line">
                <a:avLst/>
              </a:prstGeom>
              <a:noFill/>
              <a:ln w="4763">
                <a:solidFill>
                  <a:srgbClr val="C0C0C0"/>
                </a:solidFill>
                <a:round/>
                <a:headEnd/>
                <a:tailEnd/>
              </a:ln>
            </p:spPr>
            <p:txBody>
              <a:bodyPr/>
              <a:lstStyle/>
              <a:p>
                <a:endParaRPr lang="en-US">
                  <a:latin typeface="Arial"/>
                  <a:cs typeface="Arial"/>
                </a:endParaRPr>
              </a:p>
            </p:txBody>
          </p:sp>
          <p:sp>
            <p:nvSpPr>
              <p:cNvPr id="704" name="Line 491"/>
              <p:cNvSpPr>
                <a:spLocks noChangeShapeType="1"/>
              </p:cNvSpPr>
              <p:nvPr/>
            </p:nvSpPr>
            <p:spPr bwMode="auto">
              <a:xfrm flipV="1">
                <a:off x="1476" y="2507"/>
                <a:ext cx="2" cy="33"/>
              </a:xfrm>
              <a:prstGeom prst="line">
                <a:avLst/>
              </a:prstGeom>
              <a:noFill/>
              <a:ln w="4763">
                <a:solidFill>
                  <a:srgbClr val="C0C0C0"/>
                </a:solidFill>
                <a:round/>
                <a:headEnd/>
                <a:tailEnd/>
              </a:ln>
            </p:spPr>
            <p:txBody>
              <a:bodyPr/>
              <a:lstStyle/>
              <a:p>
                <a:endParaRPr lang="en-US">
                  <a:latin typeface="Arial"/>
                  <a:cs typeface="Arial"/>
                </a:endParaRPr>
              </a:p>
            </p:txBody>
          </p:sp>
          <p:sp>
            <p:nvSpPr>
              <p:cNvPr id="705" name="Line 492"/>
              <p:cNvSpPr>
                <a:spLocks noChangeShapeType="1"/>
              </p:cNvSpPr>
              <p:nvPr/>
            </p:nvSpPr>
            <p:spPr bwMode="auto">
              <a:xfrm>
                <a:off x="1478" y="2507"/>
                <a:ext cx="3" cy="19"/>
              </a:xfrm>
              <a:prstGeom prst="line">
                <a:avLst/>
              </a:prstGeom>
              <a:noFill/>
              <a:ln w="4763">
                <a:solidFill>
                  <a:srgbClr val="C0C0C0"/>
                </a:solidFill>
                <a:round/>
                <a:headEnd/>
                <a:tailEnd/>
              </a:ln>
            </p:spPr>
            <p:txBody>
              <a:bodyPr/>
              <a:lstStyle/>
              <a:p>
                <a:endParaRPr lang="en-US">
                  <a:latin typeface="Arial"/>
                  <a:cs typeface="Arial"/>
                </a:endParaRPr>
              </a:p>
            </p:txBody>
          </p:sp>
          <p:sp>
            <p:nvSpPr>
              <p:cNvPr id="706" name="Line 493"/>
              <p:cNvSpPr>
                <a:spLocks noChangeShapeType="1"/>
              </p:cNvSpPr>
              <p:nvPr/>
            </p:nvSpPr>
            <p:spPr bwMode="auto">
              <a:xfrm>
                <a:off x="1481" y="2526"/>
                <a:ext cx="3" cy="54"/>
              </a:xfrm>
              <a:prstGeom prst="line">
                <a:avLst/>
              </a:prstGeom>
              <a:noFill/>
              <a:ln w="4763">
                <a:solidFill>
                  <a:srgbClr val="C0C0C0"/>
                </a:solidFill>
                <a:round/>
                <a:headEnd/>
                <a:tailEnd/>
              </a:ln>
            </p:spPr>
            <p:txBody>
              <a:bodyPr/>
              <a:lstStyle/>
              <a:p>
                <a:endParaRPr lang="en-US">
                  <a:latin typeface="Arial"/>
                  <a:cs typeface="Arial"/>
                </a:endParaRPr>
              </a:p>
            </p:txBody>
          </p:sp>
          <p:sp>
            <p:nvSpPr>
              <p:cNvPr id="707" name="Line 494"/>
              <p:cNvSpPr>
                <a:spLocks noChangeShapeType="1"/>
              </p:cNvSpPr>
              <p:nvPr/>
            </p:nvSpPr>
            <p:spPr bwMode="auto">
              <a:xfrm>
                <a:off x="1484" y="2580"/>
                <a:ext cx="2" cy="63"/>
              </a:xfrm>
              <a:prstGeom prst="line">
                <a:avLst/>
              </a:prstGeom>
              <a:noFill/>
              <a:ln w="4763">
                <a:solidFill>
                  <a:srgbClr val="C0C0C0"/>
                </a:solidFill>
                <a:round/>
                <a:headEnd/>
                <a:tailEnd/>
              </a:ln>
            </p:spPr>
            <p:txBody>
              <a:bodyPr/>
              <a:lstStyle/>
              <a:p>
                <a:endParaRPr lang="en-US">
                  <a:latin typeface="Arial"/>
                  <a:cs typeface="Arial"/>
                </a:endParaRPr>
              </a:p>
            </p:txBody>
          </p:sp>
          <p:sp>
            <p:nvSpPr>
              <p:cNvPr id="708" name="Line 495"/>
              <p:cNvSpPr>
                <a:spLocks noChangeShapeType="1"/>
              </p:cNvSpPr>
              <p:nvPr/>
            </p:nvSpPr>
            <p:spPr bwMode="auto">
              <a:xfrm>
                <a:off x="1486" y="2643"/>
                <a:ext cx="3" cy="44"/>
              </a:xfrm>
              <a:prstGeom prst="line">
                <a:avLst/>
              </a:prstGeom>
              <a:noFill/>
              <a:ln w="4763">
                <a:solidFill>
                  <a:srgbClr val="C0C0C0"/>
                </a:solidFill>
                <a:round/>
                <a:headEnd/>
                <a:tailEnd/>
              </a:ln>
            </p:spPr>
            <p:txBody>
              <a:bodyPr/>
              <a:lstStyle/>
              <a:p>
                <a:endParaRPr lang="en-US">
                  <a:latin typeface="Arial"/>
                  <a:cs typeface="Arial"/>
                </a:endParaRPr>
              </a:p>
            </p:txBody>
          </p:sp>
          <p:sp>
            <p:nvSpPr>
              <p:cNvPr id="709" name="Line 496"/>
              <p:cNvSpPr>
                <a:spLocks noChangeShapeType="1"/>
              </p:cNvSpPr>
              <p:nvPr/>
            </p:nvSpPr>
            <p:spPr bwMode="auto">
              <a:xfrm>
                <a:off x="1489" y="2687"/>
                <a:ext cx="1" cy="16"/>
              </a:xfrm>
              <a:prstGeom prst="line">
                <a:avLst/>
              </a:prstGeom>
              <a:noFill/>
              <a:ln w="4763">
                <a:solidFill>
                  <a:srgbClr val="C0C0C0"/>
                </a:solidFill>
                <a:round/>
                <a:headEnd/>
                <a:tailEnd/>
              </a:ln>
            </p:spPr>
            <p:txBody>
              <a:bodyPr/>
              <a:lstStyle/>
              <a:p>
                <a:endParaRPr lang="en-US">
                  <a:latin typeface="Arial"/>
                  <a:cs typeface="Arial"/>
                </a:endParaRPr>
              </a:p>
            </p:txBody>
          </p:sp>
          <p:sp>
            <p:nvSpPr>
              <p:cNvPr id="710" name="Line 497"/>
              <p:cNvSpPr>
                <a:spLocks noChangeShapeType="1"/>
              </p:cNvSpPr>
              <p:nvPr/>
            </p:nvSpPr>
            <p:spPr bwMode="auto">
              <a:xfrm>
                <a:off x="1489" y="2703"/>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11" name="Line 498"/>
              <p:cNvSpPr>
                <a:spLocks noChangeShapeType="1"/>
              </p:cNvSpPr>
              <p:nvPr/>
            </p:nvSpPr>
            <p:spPr bwMode="auto">
              <a:xfrm flipV="1">
                <a:off x="1491" y="2695"/>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712" name="Line 499"/>
              <p:cNvSpPr>
                <a:spLocks noChangeShapeType="1"/>
              </p:cNvSpPr>
              <p:nvPr/>
            </p:nvSpPr>
            <p:spPr bwMode="auto">
              <a:xfrm flipV="1">
                <a:off x="1494" y="2687"/>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713" name="Line 500"/>
              <p:cNvSpPr>
                <a:spLocks noChangeShapeType="1"/>
              </p:cNvSpPr>
              <p:nvPr/>
            </p:nvSpPr>
            <p:spPr bwMode="auto">
              <a:xfrm flipV="1">
                <a:off x="1496" y="2684"/>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714" name="Line 501"/>
              <p:cNvSpPr>
                <a:spLocks noChangeShapeType="1"/>
              </p:cNvSpPr>
              <p:nvPr/>
            </p:nvSpPr>
            <p:spPr bwMode="auto">
              <a:xfrm>
                <a:off x="1499" y="2684"/>
                <a:ext cx="3" cy="8"/>
              </a:xfrm>
              <a:prstGeom prst="line">
                <a:avLst/>
              </a:prstGeom>
              <a:noFill/>
              <a:ln w="4763">
                <a:solidFill>
                  <a:srgbClr val="C0C0C0"/>
                </a:solidFill>
                <a:round/>
                <a:headEnd/>
                <a:tailEnd/>
              </a:ln>
            </p:spPr>
            <p:txBody>
              <a:bodyPr/>
              <a:lstStyle/>
              <a:p>
                <a:endParaRPr lang="en-US">
                  <a:latin typeface="Arial"/>
                  <a:cs typeface="Arial"/>
                </a:endParaRPr>
              </a:p>
            </p:txBody>
          </p:sp>
          <p:sp>
            <p:nvSpPr>
              <p:cNvPr id="715" name="Line 502"/>
              <p:cNvSpPr>
                <a:spLocks noChangeShapeType="1"/>
              </p:cNvSpPr>
              <p:nvPr/>
            </p:nvSpPr>
            <p:spPr bwMode="auto">
              <a:xfrm>
                <a:off x="1502" y="2692"/>
                <a:ext cx="2" cy="11"/>
              </a:xfrm>
              <a:prstGeom prst="line">
                <a:avLst/>
              </a:prstGeom>
              <a:noFill/>
              <a:ln w="4763">
                <a:solidFill>
                  <a:srgbClr val="C0C0C0"/>
                </a:solidFill>
                <a:round/>
                <a:headEnd/>
                <a:tailEnd/>
              </a:ln>
            </p:spPr>
            <p:txBody>
              <a:bodyPr/>
              <a:lstStyle/>
              <a:p>
                <a:endParaRPr lang="en-US">
                  <a:latin typeface="Arial"/>
                  <a:cs typeface="Arial"/>
                </a:endParaRPr>
              </a:p>
            </p:txBody>
          </p:sp>
          <p:sp>
            <p:nvSpPr>
              <p:cNvPr id="716" name="Line 503"/>
              <p:cNvSpPr>
                <a:spLocks noChangeShapeType="1"/>
              </p:cNvSpPr>
              <p:nvPr/>
            </p:nvSpPr>
            <p:spPr bwMode="auto">
              <a:xfrm>
                <a:off x="1504" y="2703"/>
                <a:ext cx="3" cy="11"/>
              </a:xfrm>
              <a:prstGeom prst="line">
                <a:avLst/>
              </a:prstGeom>
              <a:noFill/>
              <a:ln w="4763">
                <a:solidFill>
                  <a:srgbClr val="C0C0C0"/>
                </a:solidFill>
                <a:round/>
                <a:headEnd/>
                <a:tailEnd/>
              </a:ln>
            </p:spPr>
            <p:txBody>
              <a:bodyPr/>
              <a:lstStyle/>
              <a:p>
                <a:endParaRPr lang="en-US">
                  <a:latin typeface="Arial"/>
                  <a:cs typeface="Arial"/>
                </a:endParaRPr>
              </a:p>
            </p:txBody>
          </p:sp>
          <p:sp>
            <p:nvSpPr>
              <p:cNvPr id="717" name="Line 504"/>
              <p:cNvSpPr>
                <a:spLocks noChangeShapeType="1"/>
              </p:cNvSpPr>
              <p:nvPr/>
            </p:nvSpPr>
            <p:spPr bwMode="auto">
              <a:xfrm>
                <a:off x="1507" y="2714"/>
                <a:ext cx="2" cy="6"/>
              </a:xfrm>
              <a:prstGeom prst="line">
                <a:avLst/>
              </a:prstGeom>
              <a:noFill/>
              <a:ln w="4763">
                <a:solidFill>
                  <a:srgbClr val="C0C0C0"/>
                </a:solidFill>
                <a:round/>
                <a:headEnd/>
                <a:tailEnd/>
              </a:ln>
            </p:spPr>
            <p:txBody>
              <a:bodyPr/>
              <a:lstStyle/>
              <a:p>
                <a:endParaRPr lang="en-US">
                  <a:latin typeface="Arial"/>
                  <a:cs typeface="Arial"/>
                </a:endParaRPr>
              </a:p>
            </p:txBody>
          </p:sp>
          <p:sp>
            <p:nvSpPr>
              <p:cNvPr id="718" name="Line 505"/>
              <p:cNvSpPr>
                <a:spLocks noChangeShapeType="1"/>
              </p:cNvSpPr>
              <p:nvPr/>
            </p:nvSpPr>
            <p:spPr bwMode="auto">
              <a:xfrm>
                <a:off x="1509" y="272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719" name="Line 506"/>
              <p:cNvSpPr>
                <a:spLocks noChangeShapeType="1"/>
              </p:cNvSpPr>
              <p:nvPr/>
            </p:nvSpPr>
            <p:spPr bwMode="auto">
              <a:xfrm>
                <a:off x="1512" y="2722"/>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720" name="Line 507"/>
              <p:cNvSpPr>
                <a:spLocks noChangeShapeType="1"/>
              </p:cNvSpPr>
              <p:nvPr/>
            </p:nvSpPr>
            <p:spPr bwMode="auto">
              <a:xfrm>
                <a:off x="1514"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1" name="Line 508"/>
              <p:cNvSpPr>
                <a:spLocks noChangeShapeType="1"/>
              </p:cNvSpPr>
              <p:nvPr/>
            </p:nvSpPr>
            <p:spPr bwMode="auto">
              <a:xfrm>
                <a:off x="151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2" name="Line 509"/>
              <p:cNvSpPr>
                <a:spLocks noChangeShapeType="1"/>
              </p:cNvSpPr>
              <p:nvPr/>
            </p:nvSpPr>
            <p:spPr bwMode="auto">
              <a:xfrm>
                <a:off x="1517"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3" name="Line 510"/>
              <p:cNvSpPr>
                <a:spLocks noChangeShapeType="1"/>
              </p:cNvSpPr>
              <p:nvPr/>
            </p:nvSpPr>
            <p:spPr bwMode="auto">
              <a:xfrm>
                <a:off x="151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4" name="Line 511"/>
              <p:cNvSpPr>
                <a:spLocks noChangeShapeType="1"/>
              </p:cNvSpPr>
              <p:nvPr/>
            </p:nvSpPr>
            <p:spPr bwMode="auto">
              <a:xfrm>
                <a:off x="1522"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5" name="Line 512"/>
              <p:cNvSpPr>
                <a:spLocks noChangeShapeType="1"/>
              </p:cNvSpPr>
              <p:nvPr/>
            </p:nvSpPr>
            <p:spPr bwMode="auto">
              <a:xfrm flipV="1">
                <a:off x="1525" y="2722"/>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726" name="Line 513"/>
              <p:cNvSpPr>
                <a:spLocks noChangeShapeType="1"/>
              </p:cNvSpPr>
              <p:nvPr/>
            </p:nvSpPr>
            <p:spPr bwMode="auto">
              <a:xfrm>
                <a:off x="1527" y="2722"/>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27" name="Line 514"/>
              <p:cNvSpPr>
                <a:spLocks noChangeShapeType="1"/>
              </p:cNvSpPr>
              <p:nvPr/>
            </p:nvSpPr>
            <p:spPr bwMode="auto">
              <a:xfrm flipV="1">
                <a:off x="1530" y="2714"/>
                <a:ext cx="2" cy="8"/>
              </a:xfrm>
              <a:prstGeom prst="line">
                <a:avLst/>
              </a:prstGeom>
              <a:noFill/>
              <a:ln w="4763">
                <a:solidFill>
                  <a:srgbClr val="C0C0C0"/>
                </a:solidFill>
                <a:round/>
                <a:headEnd/>
                <a:tailEnd/>
              </a:ln>
            </p:spPr>
            <p:txBody>
              <a:bodyPr/>
              <a:lstStyle/>
              <a:p>
                <a:endParaRPr lang="en-US">
                  <a:latin typeface="Arial"/>
                  <a:cs typeface="Arial"/>
                </a:endParaRPr>
              </a:p>
            </p:txBody>
          </p:sp>
          <p:sp>
            <p:nvSpPr>
              <p:cNvPr id="728" name="Line 515"/>
              <p:cNvSpPr>
                <a:spLocks noChangeShapeType="1"/>
              </p:cNvSpPr>
              <p:nvPr/>
            </p:nvSpPr>
            <p:spPr bwMode="auto">
              <a:xfrm flipV="1">
                <a:off x="1532" y="2703"/>
                <a:ext cx="3" cy="11"/>
              </a:xfrm>
              <a:prstGeom prst="line">
                <a:avLst/>
              </a:prstGeom>
              <a:noFill/>
              <a:ln w="4763">
                <a:solidFill>
                  <a:srgbClr val="C0C0C0"/>
                </a:solidFill>
                <a:round/>
                <a:headEnd/>
                <a:tailEnd/>
              </a:ln>
            </p:spPr>
            <p:txBody>
              <a:bodyPr/>
              <a:lstStyle/>
              <a:p>
                <a:endParaRPr lang="en-US">
                  <a:latin typeface="Arial"/>
                  <a:cs typeface="Arial"/>
                </a:endParaRPr>
              </a:p>
            </p:txBody>
          </p:sp>
          <p:sp>
            <p:nvSpPr>
              <p:cNvPr id="729" name="Line 516"/>
              <p:cNvSpPr>
                <a:spLocks noChangeShapeType="1"/>
              </p:cNvSpPr>
              <p:nvPr/>
            </p:nvSpPr>
            <p:spPr bwMode="auto">
              <a:xfrm flipV="1">
                <a:off x="1535" y="2684"/>
                <a:ext cx="2" cy="19"/>
              </a:xfrm>
              <a:prstGeom prst="line">
                <a:avLst/>
              </a:prstGeom>
              <a:noFill/>
              <a:ln w="4763">
                <a:solidFill>
                  <a:srgbClr val="C0C0C0"/>
                </a:solidFill>
                <a:round/>
                <a:headEnd/>
                <a:tailEnd/>
              </a:ln>
            </p:spPr>
            <p:txBody>
              <a:bodyPr/>
              <a:lstStyle/>
              <a:p>
                <a:endParaRPr lang="en-US">
                  <a:latin typeface="Arial"/>
                  <a:cs typeface="Arial"/>
                </a:endParaRPr>
              </a:p>
            </p:txBody>
          </p:sp>
          <p:sp>
            <p:nvSpPr>
              <p:cNvPr id="730" name="Line 517"/>
              <p:cNvSpPr>
                <a:spLocks noChangeShapeType="1"/>
              </p:cNvSpPr>
              <p:nvPr/>
            </p:nvSpPr>
            <p:spPr bwMode="auto">
              <a:xfrm flipV="1">
                <a:off x="1537" y="2668"/>
                <a:ext cx="3" cy="16"/>
              </a:xfrm>
              <a:prstGeom prst="line">
                <a:avLst/>
              </a:prstGeom>
              <a:noFill/>
              <a:ln w="4763">
                <a:solidFill>
                  <a:srgbClr val="C0C0C0"/>
                </a:solidFill>
                <a:round/>
                <a:headEnd/>
                <a:tailEnd/>
              </a:ln>
            </p:spPr>
            <p:txBody>
              <a:bodyPr/>
              <a:lstStyle/>
              <a:p>
                <a:endParaRPr lang="en-US">
                  <a:latin typeface="Arial"/>
                  <a:cs typeface="Arial"/>
                </a:endParaRPr>
              </a:p>
            </p:txBody>
          </p:sp>
          <p:sp>
            <p:nvSpPr>
              <p:cNvPr id="731" name="Line 518"/>
              <p:cNvSpPr>
                <a:spLocks noChangeShapeType="1"/>
              </p:cNvSpPr>
              <p:nvPr/>
            </p:nvSpPr>
            <p:spPr bwMode="auto">
              <a:xfrm flipV="1">
                <a:off x="1540" y="2662"/>
                <a:ext cx="3" cy="6"/>
              </a:xfrm>
              <a:prstGeom prst="line">
                <a:avLst/>
              </a:prstGeom>
              <a:noFill/>
              <a:ln w="4763">
                <a:solidFill>
                  <a:srgbClr val="C0C0C0"/>
                </a:solidFill>
                <a:round/>
                <a:headEnd/>
                <a:tailEnd/>
              </a:ln>
            </p:spPr>
            <p:txBody>
              <a:bodyPr/>
              <a:lstStyle/>
              <a:p>
                <a:endParaRPr lang="en-US">
                  <a:latin typeface="Arial"/>
                  <a:cs typeface="Arial"/>
                </a:endParaRPr>
              </a:p>
            </p:txBody>
          </p:sp>
          <p:sp>
            <p:nvSpPr>
              <p:cNvPr id="732" name="Line 519"/>
              <p:cNvSpPr>
                <a:spLocks noChangeShapeType="1"/>
              </p:cNvSpPr>
              <p:nvPr/>
            </p:nvSpPr>
            <p:spPr bwMode="auto">
              <a:xfrm>
                <a:off x="1543" y="2662"/>
                <a:ext cx="1" cy="8"/>
              </a:xfrm>
              <a:prstGeom prst="line">
                <a:avLst/>
              </a:prstGeom>
              <a:noFill/>
              <a:ln w="4763">
                <a:solidFill>
                  <a:srgbClr val="C0C0C0"/>
                </a:solidFill>
                <a:round/>
                <a:headEnd/>
                <a:tailEnd/>
              </a:ln>
            </p:spPr>
            <p:txBody>
              <a:bodyPr/>
              <a:lstStyle/>
              <a:p>
                <a:endParaRPr lang="en-US">
                  <a:latin typeface="Arial"/>
                  <a:cs typeface="Arial"/>
                </a:endParaRPr>
              </a:p>
            </p:txBody>
          </p:sp>
          <p:sp>
            <p:nvSpPr>
              <p:cNvPr id="733" name="Line 520"/>
              <p:cNvSpPr>
                <a:spLocks noChangeShapeType="1"/>
              </p:cNvSpPr>
              <p:nvPr/>
            </p:nvSpPr>
            <p:spPr bwMode="auto">
              <a:xfrm>
                <a:off x="1543" y="2670"/>
                <a:ext cx="2" cy="17"/>
              </a:xfrm>
              <a:prstGeom prst="line">
                <a:avLst/>
              </a:prstGeom>
              <a:noFill/>
              <a:ln w="4763">
                <a:solidFill>
                  <a:srgbClr val="C0C0C0"/>
                </a:solidFill>
                <a:round/>
                <a:headEnd/>
                <a:tailEnd/>
              </a:ln>
            </p:spPr>
            <p:txBody>
              <a:bodyPr/>
              <a:lstStyle/>
              <a:p>
                <a:endParaRPr lang="en-US">
                  <a:latin typeface="Arial"/>
                  <a:cs typeface="Arial"/>
                </a:endParaRPr>
              </a:p>
            </p:txBody>
          </p:sp>
          <p:sp>
            <p:nvSpPr>
              <p:cNvPr id="734" name="Line 521"/>
              <p:cNvSpPr>
                <a:spLocks noChangeShapeType="1"/>
              </p:cNvSpPr>
              <p:nvPr/>
            </p:nvSpPr>
            <p:spPr bwMode="auto">
              <a:xfrm>
                <a:off x="1545" y="2687"/>
                <a:ext cx="3" cy="19"/>
              </a:xfrm>
              <a:prstGeom prst="line">
                <a:avLst/>
              </a:prstGeom>
              <a:noFill/>
              <a:ln w="4763">
                <a:solidFill>
                  <a:srgbClr val="C0C0C0"/>
                </a:solidFill>
                <a:round/>
                <a:headEnd/>
                <a:tailEnd/>
              </a:ln>
            </p:spPr>
            <p:txBody>
              <a:bodyPr/>
              <a:lstStyle/>
              <a:p>
                <a:endParaRPr lang="en-US">
                  <a:latin typeface="Arial"/>
                  <a:cs typeface="Arial"/>
                </a:endParaRPr>
              </a:p>
            </p:txBody>
          </p:sp>
          <p:sp>
            <p:nvSpPr>
              <p:cNvPr id="735" name="Line 522"/>
              <p:cNvSpPr>
                <a:spLocks noChangeShapeType="1"/>
              </p:cNvSpPr>
              <p:nvPr/>
            </p:nvSpPr>
            <p:spPr bwMode="auto">
              <a:xfrm>
                <a:off x="1548" y="2706"/>
                <a:ext cx="2" cy="11"/>
              </a:xfrm>
              <a:prstGeom prst="line">
                <a:avLst/>
              </a:prstGeom>
              <a:noFill/>
              <a:ln w="4763">
                <a:solidFill>
                  <a:srgbClr val="C0C0C0"/>
                </a:solidFill>
                <a:round/>
                <a:headEnd/>
                <a:tailEnd/>
              </a:ln>
            </p:spPr>
            <p:txBody>
              <a:bodyPr/>
              <a:lstStyle/>
              <a:p>
                <a:endParaRPr lang="en-US">
                  <a:latin typeface="Arial"/>
                  <a:cs typeface="Arial"/>
                </a:endParaRPr>
              </a:p>
            </p:txBody>
          </p:sp>
          <p:sp>
            <p:nvSpPr>
              <p:cNvPr id="736" name="Line 523"/>
              <p:cNvSpPr>
                <a:spLocks noChangeShapeType="1"/>
              </p:cNvSpPr>
              <p:nvPr/>
            </p:nvSpPr>
            <p:spPr bwMode="auto">
              <a:xfrm>
                <a:off x="1550" y="2717"/>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737" name="Line 524"/>
              <p:cNvSpPr>
                <a:spLocks noChangeShapeType="1"/>
              </p:cNvSpPr>
              <p:nvPr/>
            </p:nvSpPr>
            <p:spPr bwMode="auto">
              <a:xfrm>
                <a:off x="1553" y="2722"/>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738" name="Line 525"/>
              <p:cNvSpPr>
                <a:spLocks noChangeShapeType="1"/>
              </p:cNvSpPr>
              <p:nvPr/>
            </p:nvSpPr>
            <p:spPr bwMode="auto">
              <a:xfrm>
                <a:off x="1555"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39" name="Line 526"/>
              <p:cNvSpPr>
                <a:spLocks noChangeShapeType="1"/>
              </p:cNvSpPr>
              <p:nvPr/>
            </p:nvSpPr>
            <p:spPr bwMode="auto">
              <a:xfrm>
                <a:off x="155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0" name="Line 527"/>
              <p:cNvSpPr>
                <a:spLocks noChangeShapeType="1"/>
              </p:cNvSpPr>
              <p:nvPr/>
            </p:nvSpPr>
            <p:spPr bwMode="auto">
              <a:xfrm>
                <a:off x="156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1" name="Line 528"/>
              <p:cNvSpPr>
                <a:spLocks noChangeShapeType="1"/>
              </p:cNvSpPr>
              <p:nvPr/>
            </p:nvSpPr>
            <p:spPr bwMode="auto">
              <a:xfrm>
                <a:off x="156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2" name="Line 529"/>
              <p:cNvSpPr>
                <a:spLocks noChangeShapeType="1"/>
              </p:cNvSpPr>
              <p:nvPr/>
            </p:nvSpPr>
            <p:spPr bwMode="auto">
              <a:xfrm>
                <a:off x="1566"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3" name="Line 530"/>
              <p:cNvSpPr>
                <a:spLocks noChangeShapeType="1"/>
              </p:cNvSpPr>
              <p:nvPr/>
            </p:nvSpPr>
            <p:spPr bwMode="auto">
              <a:xfrm>
                <a:off x="1568"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4" name="Line 531"/>
              <p:cNvSpPr>
                <a:spLocks noChangeShapeType="1"/>
              </p:cNvSpPr>
              <p:nvPr/>
            </p:nvSpPr>
            <p:spPr bwMode="auto">
              <a:xfrm>
                <a:off x="156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5" name="Line 532"/>
              <p:cNvSpPr>
                <a:spLocks noChangeShapeType="1"/>
              </p:cNvSpPr>
              <p:nvPr/>
            </p:nvSpPr>
            <p:spPr bwMode="auto">
              <a:xfrm>
                <a:off x="157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6" name="Line 533"/>
              <p:cNvSpPr>
                <a:spLocks noChangeShapeType="1"/>
              </p:cNvSpPr>
              <p:nvPr/>
            </p:nvSpPr>
            <p:spPr bwMode="auto">
              <a:xfrm>
                <a:off x="157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7" name="Line 534"/>
              <p:cNvSpPr>
                <a:spLocks noChangeShapeType="1"/>
              </p:cNvSpPr>
              <p:nvPr/>
            </p:nvSpPr>
            <p:spPr bwMode="auto">
              <a:xfrm>
                <a:off x="1576"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8" name="Line 535"/>
              <p:cNvSpPr>
                <a:spLocks noChangeShapeType="1"/>
              </p:cNvSpPr>
              <p:nvPr/>
            </p:nvSpPr>
            <p:spPr bwMode="auto">
              <a:xfrm>
                <a:off x="157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49" name="Line 536"/>
              <p:cNvSpPr>
                <a:spLocks noChangeShapeType="1"/>
              </p:cNvSpPr>
              <p:nvPr/>
            </p:nvSpPr>
            <p:spPr bwMode="auto">
              <a:xfrm>
                <a:off x="158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0" name="Line 537"/>
              <p:cNvSpPr>
                <a:spLocks noChangeShapeType="1"/>
              </p:cNvSpPr>
              <p:nvPr/>
            </p:nvSpPr>
            <p:spPr bwMode="auto">
              <a:xfrm>
                <a:off x="1584"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1" name="Line 538"/>
              <p:cNvSpPr>
                <a:spLocks noChangeShapeType="1"/>
              </p:cNvSpPr>
              <p:nvPr/>
            </p:nvSpPr>
            <p:spPr bwMode="auto">
              <a:xfrm>
                <a:off x="158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2" name="Line 539"/>
              <p:cNvSpPr>
                <a:spLocks noChangeShapeType="1"/>
              </p:cNvSpPr>
              <p:nvPr/>
            </p:nvSpPr>
            <p:spPr bwMode="auto">
              <a:xfrm>
                <a:off x="1589"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3" name="Line 540"/>
              <p:cNvSpPr>
                <a:spLocks noChangeShapeType="1"/>
              </p:cNvSpPr>
              <p:nvPr/>
            </p:nvSpPr>
            <p:spPr bwMode="auto">
              <a:xfrm>
                <a:off x="159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4" name="Line 541"/>
              <p:cNvSpPr>
                <a:spLocks noChangeShapeType="1"/>
              </p:cNvSpPr>
              <p:nvPr/>
            </p:nvSpPr>
            <p:spPr bwMode="auto">
              <a:xfrm>
                <a:off x="1594"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5" name="Line 542"/>
              <p:cNvSpPr>
                <a:spLocks noChangeShapeType="1"/>
              </p:cNvSpPr>
              <p:nvPr/>
            </p:nvSpPr>
            <p:spPr bwMode="auto">
              <a:xfrm>
                <a:off x="1594"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6" name="Line 543"/>
              <p:cNvSpPr>
                <a:spLocks noChangeShapeType="1"/>
              </p:cNvSpPr>
              <p:nvPr/>
            </p:nvSpPr>
            <p:spPr bwMode="auto">
              <a:xfrm>
                <a:off x="159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7" name="Line 544"/>
              <p:cNvSpPr>
                <a:spLocks noChangeShapeType="1"/>
              </p:cNvSpPr>
              <p:nvPr/>
            </p:nvSpPr>
            <p:spPr bwMode="auto">
              <a:xfrm>
                <a:off x="159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8" name="Line 545"/>
              <p:cNvSpPr>
                <a:spLocks noChangeShapeType="1"/>
              </p:cNvSpPr>
              <p:nvPr/>
            </p:nvSpPr>
            <p:spPr bwMode="auto">
              <a:xfrm>
                <a:off x="160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59" name="Line 546"/>
              <p:cNvSpPr>
                <a:spLocks noChangeShapeType="1"/>
              </p:cNvSpPr>
              <p:nvPr/>
            </p:nvSpPr>
            <p:spPr bwMode="auto">
              <a:xfrm>
                <a:off x="160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60" name="Line 547"/>
              <p:cNvSpPr>
                <a:spLocks noChangeShapeType="1"/>
              </p:cNvSpPr>
              <p:nvPr/>
            </p:nvSpPr>
            <p:spPr bwMode="auto">
              <a:xfrm>
                <a:off x="1607"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61" name="Line 548"/>
              <p:cNvSpPr>
                <a:spLocks noChangeShapeType="1"/>
              </p:cNvSpPr>
              <p:nvPr/>
            </p:nvSpPr>
            <p:spPr bwMode="auto">
              <a:xfrm>
                <a:off x="160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62" name="Line 549"/>
              <p:cNvSpPr>
                <a:spLocks noChangeShapeType="1"/>
              </p:cNvSpPr>
              <p:nvPr/>
            </p:nvSpPr>
            <p:spPr bwMode="auto">
              <a:xfrm>
                <a:off x="161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63" name="Line 550"/>
              <p:cNvSpPr>
                <a:spLocks noChangeShapeType="1"/>
              </p:cNvSpPr>
              <p:nvPr/>
            </p:nvSpPr>
            <p:spPr bwMode="auto">
              <a:xfrm flipV="1">
                <a:off x="1614" y="2720"/>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764" name="Line 551"/>
              <p:cNvSpPr>
                <a:spLocks noChangeShapeType="1"/>
              </p:cNvSpPr>
              <p:nvPr/>
            </p:nvSpPr>
            <p:spPr bwMode="auto">
              <a:xfrm flipV="1">
                <a:off x="1617" y="2711"/>
                <a:ext cx="3" cy="9"/>
              </a:xfrm>
              <a:prstGeom prst="line">
                <a:avLst/>
              </a:prstGeom>
              <a:noFill/>
              <a:ln w="4763">
                <a:solidFill>
                  <a:srgbClr val="C0C0C0"/>
                </a:solidFill>
                <a:round/>
                <a:headEnd/>
                <a:tailEnd/>
              </a:ln>
            </p:spPr>
            <p:txBody>
              <a:bodyPr/>
              <a:lstStyle/>
              <a:p>
                <a:endParaRPr lang="en-US">
                  <a:latin typeface="Arial"/>
                  <a:cs typeface="Arial"/>
                </a:endParaRPr>
              </a:p>
            </p:txBody>
          </p:sp>
          <p:sp>
            <p:nvSpPr>
              <p:cNvPr id="765" name="Line 552"/>
              <p:cNvSpPr>
                <a:spLocks noChangeShapeType="1"/>
              </p:cNvSpPr>
              <p:nvPr/>
            </p:nvSpPr>
            <p:spPr bwMode="auto">
              <a:xfrm flipV="1">
                <a:off x="1620" y="2695"/>
                <a:ext cx="2" cy="16"/>
              </a:xfrm>
              <a:prstGeom prst="line">
                <a:avLst/>
              </a:prstGeom>
              <a:noFill/>
              <a:ln w="4763">
                <a:solidFill>
                  <a:srgbClr val="C0C0C0"/>
                </a:solidFill>
                <a:round/>
                <a:headEnd/>
                <a:tailEnd/>
              </a:ln>
            </p:spPr>
            <p:txBody>
              <a:bodyPr/>
              <a:lstStyle/>
              <a:p>
                <a:endParaRPr lang="en-US">
                  <a:latin typeface="Arial"/>
                  <a:cs typeface="Arial"/>
                </a:endParaRPr>
              </a:p>
            </p:txBody>
          </p:sp>
          <p:sp>
            <p:nvSpPr>
              <p:cNvPr id="766" name="Line 553"/>
              <p:cNvSpPr>
                <a:spLocks noChangeShapeType="1"/>
              </p:cNvSpPr>
              <p:nvPr/>
            </p:nvSpPr>
            <p:spPr bwMode="auto">
              <a:xfrm flipV="1">
                <a:off x="1622" y="2662"/>
                <a:ext cx="1" cy="33"/>
              </a:xfrm>
              <a:prstGeom prst="line">
                <a:avLst/>
              </a:prstGeom>
              <a:noFill/>
              <a:ln w="4763">
                <a:solidFill>
                  <a:srgbClr val="C0C0C0"/>
                </a:solidFill>
                <a:round/>
                <a:headEnd/>
                <a:tailEnd/>
              </a:ln>
            </p:spPr>
            <p:txBody>
              <a:bodyPr/>
              <a:lstStyle/>
              <a:p>
                <a:endParaRPr lang="en-US">
                  <a:latin typeface="Arial"/>
                  <a:cs typeface="Arial"/>
                </a:endParaRPr>
              </a:p>
            </p:txBody>
          </p:sp>
          <p:sp>
            <p:nvSpPr>
              <p:cNvPr id="767" name="Line 554"/>
              <p:cNvSpPr>
                <a:spLocks noChangeShapeType="1"/>
              </p:cNvSpPr>
              <p:nvPr/>
            </p:nvSpPr>
            <p:spPr bwMode="auto">
              <a:xfrm flipV="1">
                <a:off x="1622" y="2627"/>
                <a:ext cx="3" cy="35"/>
              </a:xfrm>
              <a:prstGeom prst="line">
                <a:avLst/>
              </a:prstGeom>
              <a:noFill/>
              <a:ln w="4763">
                <a:solidFill>
                  <a:srgbClr val="C0C0C0"/>
                </a:solidFill>
                <a:round/>
                <a:headEnd/>
                <a:tailEnd/>
              </a:ln>
            </p:spPr>
            <p:txBody>
              <a:bodyPr/>
              <a:lstStyle/>
              <a:p>
                <a:endParaRPr lang="en-US">
                  <a:latin typeface="Arial"/>
                  <a:cs typeface="Arial"/>
                </a:endParaRPr>
              </a:p>
            </p:txBody>
          </p:sp>
          <p:sp>
            <p:nvSpPr>
              <p:cNvPr id="768" name="Line 555"/>
              <p:cNvSpPr>
                <a:spLocks noChangeShapeType="1"/>
              </p:cNvSpPr>
              <p:nvPr/>
            </p:nvSpPr>
            <p:spPr bwMode="auto">
              <a:xfrm flipV="1">
                <a:off x="1625" y="2605"/>
                <a:ext cx="2" cy="22"/>
              </a:xfrm>
              <a:prstGeom prst="line">
                <a:avLst/>
              </a:prstGeom>
              <a:noFill/>
              <a:ln w="4763">
                <a:solidFill>
                  <a:srgbClr val="C0C0C0"/>
                </a:solidFill>
                <a:round/>
                <a:headEnd/>
                <a:tailEnd/>
              </a:ln>
            </p:spPr>
            <p:txBody>
              <a:bodyPr/>
              <a:lstStyle/>
              <a:p>
                <a:endParaRPr lang="en-US">
                  <a:latin typeface="Arial"/>
                  <a:cs typeface="Arial"/>
                </a:endParaRPr>
              </a:p>
            </p:txBody>
          </p:sp>
          <p:sp>
            <p:nvSpPr>
              <p:cNvPr id="769" name="Line 556"/>
              <p:cNvSpPr>
                <a:spLocks noChangeShapeType="1"/>
              </p:cNvSpPr>
              <p:nvPr/>
            </p:nvSpPr>
            <p:spPr bwMode="auto">
              <a:xfrm>
                <a:off x="1627" y="2605"/>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770" name="Line 557"/>
              <p:cNvSpPr>
                <a:spLocks noChangeShapeType="1"/>
              </p:cNvSpPr>
              <p:nvPr/>
            </p:nvSpPr>
            <p:spPr bwMode="auto">
              <a:xfrm>
                <a:off x="1630" y="2610"/>
                <a:ext cx="2" cy="28"/>
              </a:xfrm>
              <a:prstGeom prst="line">
                <a:avLst/>
              </a:prstGeom>
              <a:noFill/>
              <a:ln w="4763">
                <a:solidFill>
                  <a:srgbClr val="C0C0C0"/>
                </a:solidFill>
                <a:round/>
                <a:headEnd/>
                <a:tailEnd/>
              </a:ln>
            </p:spPr>
            <p:txBody>
              <a:bodyPr/>
              <a:lstStyle/>
              <a:p>
                <a:endParaRPr lang="en-US">
                  <a:latin typeface="Arial"/>
                  <a:cs typeface="Arial"/>
                </a:endParaRPr>
              </a:p>
            </p:txBody>
          </p:sp>
          <p:sp>
            <p:nvSpPr>
              <p:cNvPr id="771" name="Line 558"/>
              <p:cNvSpPr>
                <a:spLocks noChangeShapeType="1"/>
              </p:cNvSpPr>
              <p:nvPr/>
            </p:nvSpPr>
            <p:spPr bwMode="auto">
              <a:xfrm>
                <a:off x="1632" y="2638"/>
                <a:ext cx="3" cy="35"/>
              </a:xfrm>
              <a:prstGeom prst="line">
                <a:avLst/>
              </a:prstGeom>
              <a:noFill/>
              <a:ln w="4763">
                <a:solidFill>
                  <a:srgbClr val="C0C0C0"/>
                </a:solidFill>
                <a:round/>
                <a:headEnd/>
                <a:tailEnd/>
              </a:ln>
            </p:spPr>
            <p:txBody>
              <a:bodyPr/>
              <a:lstStyle/>
              <a:p>
                <a:endParaRPr lang="en-US">
                  <a:latin typeface="Arial"/>
                  <a:cs typeface="Arial"/>
                </a:endParaRPr>
              </a:p>
            </p:txBody>
          </p:sp>
          <p:sp>
            <p:nvSpPr>
              <p:cNvPr id="772" name="Line 559"/>
              <p:cNvSpPr>
                <a:spLocks noChangeShapeType="1"/>
              </p:cNvSpPr>
              <p:nvPr/>
            </p:nvSpPr>
            <p:spPr bwMode="auto">
              <a:xfrm>
                <a:off x="1635" y="2673"/>
                <a:ext cx="2" cy="27"/>
              </a:xfrm>
              <a:prstGeom prst="line">
                <a:avLst/>
              </a:prstGeom>
              <a:noFill/>
              <a:ln w="4763">
                <a:solidFill>
                  <a:srgbClr val="C0C0C0"/>
                </a:solidFill>
                <a:round/>
                <a:headEnd/>
                <a:tailEnd/>
              </a:ln>
            </p:spPr>
            <p:txBody>
              <a:bodyPr/>
              <a:lstStyle/>
              <a:p>
                <a:endParaRPr lang="en-US">
                  <a:latin typeface="Arial"/>
                  <a:cs typeface="Arial"/>
                </a:endParaRPr>
              </a:p>
            </p:txBody>
          </p:sp>
          <p:sp>
            <p:nvSpPr>
              <p:cNvPr id="773" name="Line 560"/>
              <p:cNvSpPr>
                <a:spLocks noChangeShapeType="1"/>
              </p:cNvSpPr>
              <p:nvPr/>
            </p:nvSpPr>
            <p:spPr bwMode="auto">
              <a:xfrm>
                <a:off x="1637" y="2700"/>
                <a:ext cx="3" cy="17"/>
              </a:xfrm>
              <a:prstGeom prst="line">
                <a:avLst/>
              </a:prstGeom>
              <a:noFill/>
              <a:ln w="4763">
                <a:solidFill>
                  <a:srgbClr val="C0C0C0"/>
                </a:solidFill>
                <a:round/>
                <a:headEnd/>
                <a:tailEnd/>
              </a:ln>
            </p:spPr>
            <p:txBody>
              <a:bodyPr/>
              <a:lstStyle/>
              <a:p>
                <a:endParaRPr lang="en-US">
                  <a:latin typeface="Arial"/>
                  <a:cs typeface="Arial"/>
                </a:endParaRPr>
              </a:p>
            </p:txBody>
          </p:sp>
          <p:sp>
            <p:nvSpPr>
              <p:cNvPr id="774" name="Line 561"/>
              <p:cNvSpPr>
                <a:spLocks noChangeShapeType="1"/>
              </p:cNvSpPr>
              <p:nvPr/>
            </p:nvSpPr>
            <p:spPr bwMode="auto">
              <a:xfrm>
                <a:off x="1640" y="2717"/>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775" name="Line 562"/>
              <p:cNvSpPr>
                <a:spLocks noChangeShapeType="1"/>
              </p:cNvSpPr>
              <p:nvPr/>
            </p:nvSpPr>
            <p:spPr bwMode="auto">
              <a:xfrm>
                <a:off x="1643" y="2722"/>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776" name="Line 563"/>
              <p:cNvSpPr>
                <a:spLocks noChangeShapeType="1"/>
              </p:cNvSpPr>
              <p:nvPr/>
            </p:nvSpPr>
            <p:spPr bwMode="auto">
              <a:xfrm>
                <a:off x="1645"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77" name="Line 564"/>
              <p:cNvSpPr>
                <a:spLocks noChangeShapeType="1"/>
              </p:cNvSpPr>
              <p:nvPr/>
            </p:nvSpPr>
            <p:spPr bwMode="auto">
              <a:xfrm>
                <a:off x="1648"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778" name="Line 565"/>
              <p:cNvSpPr>
                <a:spLocks noChangeShapeType="1"/>
              </p:cNvSpPr>
              <p:nvPr/>
            </p:nvSpPr>
            <p:spPr bwMode="auto">
              <a:xfrm>
                <a:off x="1648"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79" name="Line 566"/>
              <p:cNvSpPr>
                <a:spLocks noChangeShapeType="1"/>
              </p:cNvSpPr>
              <p:nvPr/>
            </p:nvSpPr>
            <p:spPr bwMode="auto">
              <a:xfrm>
                <a:off x="1650"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0" name="Line 567"/>
              <p:cNvSpPr>
                <a:spLocks noChangeShapeType="1"/>
              </p:cNvSpPr>
              <p:nvPr/>
            </p:nvSpPr>
            <p:spPr bwMode="auto">
              <a:xfrm>
                <a:off x="1653"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1" name="Line 568"/>
              <p:cNvSpPr>
                <a:spLocks noChangeShapeType="1"/>
              </p:cNvSpPr>
              <p:nvPr/>
            </p:nvSpPr>
            <p:spPr bwMode="auto">
              <a:xfrm>
                <a:off x="1655"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2" name="Line 569"/>
              <p:cNvSpPr>
                <a:spLocks noChangeShapeType="1"/>
              </p:cNvSpPr>
              <p:nvPr/>
            </p:nvSpPr>
            <p:spPr bwMode="auto">
              <a:xfrm>
                <a:off x="165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3" name="Line 570"/>
              <p:cNvSpPr>
                <a:spLocks noChangeShapeType="1"/>
              </p:cNvSpPr>
              <p:nvPr/>
            </p:nvSpPr>
            <p:spPr bwMode="auto">
              <a:xfrm>
                <a:off x="166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4" name="Line 571"/>
              <p:cNvSpPr>
                <a:spLocks noChangeShapeType="1"/>
              </p:cNvSpPr>
              <p:nvPr/>
            </p:nvSpPr>
            <p:spPr bwMode="auto">
              <a:xfrm>
                <a:off x="166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5" name="Line 572"/>
              <p:cNvSpPr>
                <a:spLocks noChangeShapeType="1"/>
              </p:cNvSpPr>
              <p:nvPr/>
            </p:nvSpPr>
            <p:spPr bwMode="auto">
              <a:xfrm>
                <a:off x="1666"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6" name="Line 573"/>
              <p:cNvSpPr>
                <a:spLocks noChangeShapeType="1"/>
              </p:cNvSpPr>
              <p:nvPr/>
            </p:nvSpPr>
            <p:spPr bwMode="auto">
              <a:xfrm>
                <a:off x="166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7" name="Line 574"/>
              <p:cNvSpPr>
                <a:spLocks noChangeShapeType="1"/>
              </p:cNvSpPr>
              <p:nvPr/>
            </p:nvSpPr>
            <p:spPr bwMode="auto">
              <a:xfrm>
                <a:off x="167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8" name="Line 575"/>
              <p:cNvSpPr>
                <a:spLocks noChangeShapeType="1"/>
              </p:cNvSpPr>
              <p:nvPr/>
            </p:nvSpPr>
            <p:spPr bwMode="auto">
              <a:xfrm>
                <a:off x="1673"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789" name="Line 576"/>
              <p:cNvSpPr>
                <a:spLocks noChangeShapeType="1"/>
              </p:cNvSpPr>
              <p:nvPr/>
            </p:nvSpPr>
            <p:spPr bwMode="auto">
              <a:xfrm>
                <a:off x="167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0" name="Line 577"/>
              <p:cNvSpPr>
                <a:spLocks noChangeShapeType="1"/>
              </p:cNvSpPr>
              <p:nvPr/>
            </p:nvSpPr>
            <p:spPr bwMode="auto">
              <a:xfrm>
                <a:off x="167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1" name="Line 578"/>
              <p:cNvSpPr>
                <a:spLocks noChangeShapeType="1"/>
              </p:cNvSpPr>
              <p:nvPr/>
            </p:nvSpPr>
            <p:spPr bwMode="auto">
              <a:xfrm>
                <a:off x="1679"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2" name="Line 579"/>
              <p:cNvSpPr>
                <a:spLocks noChangeShapeType="1"/>
              </p:cNvSpPr>
              <p:nvPr/>
            </p:nvSpPr>
            <p:spPr bwMode="auto">
              <a:xfrm>
                <a:off x="168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3" name="Line 580"/>
              <p:cNvSpPr>
                <a:spLocks noChangeShapeType="1"/>
              </p:cNvSpPr>
              <p:nvPr/>
            </p:nvSpPr>
            <p:spPr bwMode="auto">
              <a:xfrm>
                <a:off x="1684"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4" name="Line 581"/>
              <p:cNvSpPr>
                <a:spLocks noChangeShapeType="1"/>
              </p:cNvSpPr>
              <p:nvPr/>
            </p:nvSpPr>
            <p:spPr bwMode="auto">
              <a:xfrm>
                <a:off x="168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5" name="Line 582"/>
              <p:cNvSpPr>
                <a:spLocks noChangeShapeType="1"/>
              </p:cNvSpPr>
              <p:nvPr/>
            </p:nvSpPr>
            <p:spPr bwMode="auto">
              <a:xfrm>
                <a:off x="1689"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6" name="Line 583"/>
              <p:cNvSpPr>
                <a:spLocks noChangeShapeType="1"/>
              </p:cNvSpPr>
              <p:nvPr/>
            </p:nvSpPr>
            <p:spPr bwMode="auto">
              <a:xfrm>
                <a:off x="169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7" name="Line 584"/>
              <p:cNvSpPr>
                <a:spLocks noChangeShapeType="1"/>
              </p:cNvSpPr>
              <p:nvPr/>
            </p:nvSpPr>
            <p:spPr bwMode="auto">
              <a:xfrm>
                <a:off x="1694"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8" name="Line 585"/>
              <p:cNvSpPr>
                <a:spLocks noChangeShapeType="1"/>
              </p:cNvSpPr>
              <p:nvPr/>
            </p:nvSpPr>
            <p:spPr bwMode="auto">
              <a:xfrm>
                <a:off x="169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799" name="Line 586"/>
              <p:cNvSpPr>
                <a:spLocks noChangeShapeType="1"/>
              </p:cNvSpPr>
              <p:nvPr/>
            </p:nvSpPr>
            <p:spPr bwMode="auto">
              <a:xfrm>
                <a:off x="169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0" name="Line 587"/>
              <p:cNvSpPr>
                <a:spLocks noChangeShapeType="1"/>
              </p:cNvSpPr>
              <p:nvPr/>
            </p:nvSpPr>
            <p:spPr bwMode="auto">
              <a:xfrm>
                <a:off x="1702"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1" name="Line 588"/>
              <p:cNvSpPr>
                <a:spLocks noChangeShapeType="1"/>
              </p:cNvSpPr>
              <p:nvPr/>
            </p:nvSpPr>
            <p:spPr bwMode="auto">
              <a:xfrm>
                <a:off x="170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2" name="Line 589"/>
              <p:cNvSpPr>
                <a:spLocks noChangeShapeType="1"/>
              </p:cNvSpPr>
              <p:nvPr/>
            </p:nvSpPr>
            <p:spPr bwMode="auto">
              <a:xfrm>
                <a:off x="170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3" name="Line 590"/>
              <p:cNvSpPr>
                <a:spLocks noChangeShapeType="1"/>
              </p:cNvSpPr>
              <p:nvPr/>
            </p:nvSpPr>
            <p:spPr bwMode="auto">
              <a:xfrm>
                <a:off x="1707"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4" name="Line 591"/>
              <p:cNvSpPr>
                <a:spLocks noChangeShapeType="1"/>
              </p:cNvSpPr>
              <p:nvPr/>
            </p:nvSpPr>
            <p:spPr bwMode="auto">
              <a:xfrm>
                <a:off x="170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5" name="Line 592"/>
              <p:cNvSpPr>
                <a:spLocks noChangeShapeType="1"/>
              </p:cNvSpPr>
              <p:nvPr/>
            </p:nvSpPr>
            <p:spPr bwMode="auto">
              <a:xfrm>
                <a:off x="171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6" name="Line 593"/>
              <p:cNvSpPr>
                <a:spLocks noChangeShapeType="1"/>
              </p:cNvSpPr>
              <p:nvPr/>
            </p:nvSpPr>
            <p:spPr bwMode="auto">
              <a:xfrm>
                <a:off x="171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7" name="Line 594"/>
              <p:cNvSpPr>
                <a:spLocks noChangeShapeType="1"/>
              </p:cNvSpPr>
              <p:nvPr/>
            </p:nvSpPr>
            <p:spPr bwMode="auto">
              <a:xfrm>
                <a:off x="1717"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8" name="Line 595"/>
              <p:cNvSpPr>
                <a:spLocks noChangeShapeType="1"/>
              </p:cNvSpPr>
              <p:nvPr/>
            </p:nvSpPr>
            <p:spPr bwMode="auto">
              <a:xfrm>
                <a:off x="1720"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09" name="Line 596"/>
              <p:cNvSpPr>
                <a:spLocks noChangeShapeType="1"/>
              </p:cNvSpPr>
              <p:nvPr/>
            </p:nvSpPr>
            <p:spPr bwMode="auto">
              <a:xfrm flipV="1">
                <a:off x="1722" y="2720"/>
                <a:ext cx="3" cy="5"/>
              </a:xfrm>
              <a:prstGeom prst="line">
                <a:avLst/>
              </a:prstGeom>
              <a:noFill/>
              <a:ln w="4763">
                <a:solidFill>
                  <a:srgbClr val="C0C0C0"/>
                </a:solidFill>
                <a:round/>
                <a:headEnd/>
                <a:tailEnd/>
              </a:ln>
            </p:spPr>
            <p:txBody>
              <a:bodyPr/>
              <a:lstStyle/>
              <a:p>
                <a:endParaRPr lang="en-US">
                  <a:latin typeface="Arial"/>
                  <a:cs typeface="Arial"/>
                </a:endParaRPr>
              </a:p>
            </p:txBody>
          </p:sp>
          <p:sp>
            <p:nvSpPr>
              <p:cNvPr id="810" name="Line 597"/>
              <p:cNvSpPr>
                <a:spLocks noChangeShapeType="1"/>
              </p:cNvSpPr>
              <p:nvPr/>
            </p:nvSpPr>
            <p:spPr bwMode="auto">
              <a:xfrm flipV="1">
                <a:off x="1725" y="2714"/>
                <a:ext cx="2" cy="6"/>
              </a:xfrm>
              <a:prstGeom prst="line">
                <a:avLst/>
              </a:prstGeom>
              <a:noFill/>
              <a:ln w="4763">
                <a:solidFill>
                  <a:srgbClr val="C0C0C0"/>
                </a:solidFill>
                <a:round/>
                <a:headEnd/>
                <a:tailEnd/>
              </a:ln>
            </p:spPr>
            <p:txBody>
              <a:bodyPr/>
              <a:lstStyle/>
              <a:p>
                <a:endParaRPr lang="en-US">
                  <a:latin typeface="Arial"/>
                  <a:cs typeface="Arial"/>
                </a:endParaRPr>
              </a:p>
            </p:txBody>
          </p:sp>
          <p:sp>
            <p:nvSpPr>
              <p:cNvPr id="811" name="Line 598"/>
              <p:cNvSpPr>
                <a:spLocks noChangeShapeType="1"/>
              </p:cNvSpPr>
              <p:nvPr/>
            </p:nvSpPr>
            <p:spPr bwMode="auto">
              <a:xfrm flipV="1">
                <a:off x="1727" y="2700"/>
                <a:ext cx="1" cy="14"/>
              </a:xfrm>
              <a:prstGeom prst="line">
                <a:avLst/>
              </a:prstGeom>
              <a:noFill/>
              <a:ln w="4763">
                <a:solidFill>
                  <a:srgbClr val="C0C0C0"/>
                </a:solidFill>
                <a:round/>
                <a:headEnd/>
                <a:tailEnd/>
              </a:ln>
            </p:spPr>
            <p:txBody>
              <a:bodyPr/>
              <a:lstStyle/>
              <a:p>
                <a:endParaRPr lang="en-US">
                  <a:latin typeface="Arial"/>
                  <a:cs typeface="Arial"/>
                </a:endParaRPr>
              </a:p>
            </p:txBody>
          </p:sp>
          <p:sp>
            <p:nvSpPr>
              <p:cNvPr id="812" name="Line 599"/>
              <p:cNvSpPr>
                <a:spLocks noChangeShapeType="1"/>
              </p:cNvSpPr>
              <p:nvPr/>
            </p:nvSpPr>
            <p:spPr bwMode="auto">
              <a:xfrm flipV="1">
                <a:off x="1727" y="2681"/>
                <a:ext cx="3" cy="19"/>
              </a:xfrm>
              <a:prstGeom prst="line">
                <a:avLst/>
              </a:prstGeom>
              <a:noFill/>
              <a:ln w="4763">
                <a:solidFill>
                  <a:srgbClr val="C0C0C0"/>
                </a:solidFill>
                <a:round/>
                <a:headEnd/>
                <a:tailEnd/>
              </a:ln>
            </p:spPr>
            <p:txBody>
              <a:bodyPr/>
              <a:lstStyle/>
              <a:p>
                <a:endParaRPr lang="en-US">
                  <a:latin typeface="Arial"/>
                  <a:cs typeface="Arial"/>
                </a:endParaRPr>
              </a:p>
            </p:txBody>
          </p:sp>
          <p:sp>
            <p:nvSpPr>
              <p:cNvPr id="813" name="Line 600"/>
              <p:cNvSpPr>
                <a:spLocks noChangeShapeType="1"/>
              </p:cNvSpPr>
              <p:nvPr/>
            </p:nvSpPr>
            <p:spPr bwMode="auto">
              <a:xfrm flipV="1">
                <a:off x="1730" y="2668"/>
                <a:ext cx="2" cy="13"/>
              </a:xfrm>
              <a:prstGeom prst="line">
                <a:avLst/>
              </a:prstGeom>
              <a:noFill/>
              <a:ln w="4763">
                <a:solidFill>
                  <a:srgbClr val="C0C0C0"/>
                </a:solidFill>
                <a:round/>
                <a:headEnd/>
                <a:tailEnd/>
              </a:ln>
            </p:spPr>
            <p:txBody>
              <a:bodyPr/>
              <a:lstStyle/>
              <a:p>
                <a:endParaRPr lang="en-US">
                  <a:latin typeface="Arial"/>
                  <a:cs typeface="Arial"/>
                </a:endParaRPr>
              </a:p>
            </p:txBody>
          </p:sp>
          <p:sp>
            <p:nvSpPr>
              <p:cNvPr id="814" name="Line 601"/>
              <p:cNvSpPr>
                <a:spLocks noChangeShapeType="1"/>
              </p:cNvSpPr>
              <p:nvPr/>
            </p:nvSpPr>
            <p:spPr bwMode="auto">
              <a:xfrm flipV="1">
                <a:off x="1732" y="2665"/>
                <a:ext cx="3" cy="3"/>
              </a:xfrm>
              <a:prstGeom prst="line">
                <a:avLst/>
              </a:prstGeom>
              <a:noFill/>
              <a:ln w="4763">
                <a:solidFill>
                  <a:srgbClr val="C0C0C0"/>
                </a:solidFill>
                <a:round/>
                <a:headEnd/>
                <a:tailEnd/>
              </a:ln>
            </p:spPr>
            <p:txBody>
              <a:bodyPr/>
              <a:lstStyle/>
              <a:p>
                <a:endParaRPr lang="en-US">
                  <a:latin typeface="Arial"/>
                  <a:cs typeface="Arial"/>
                </a:endParaRPr>
              </a:p>
            </p:txBody>
          </p:sp>
          <p:sp>
            <p:nvSpPr>
              <p:cNvPr id="815" name="Line 602"/>
              <p:cNvSpPr>
                <a:spLocks noChangeShapeType="1"/>
              </p:cNvSpPr>
              <p:nvPr/>
            </p:nvSpPr>
            <p:spPr bwMode="auto">
              <a:xfrm>
                <a:off x="1735" y="2665"/>
                <a:ext cx="3" cy="11"/>
              </a:xfrm>
              <a:prstGeom prst="line">
                <a:avLst/>
              </a:prstGeom>
              <a:noFill/>
              <a:ln w="4763">
                <a:solidFill>
                  <a:srgbClr val="C0C0C0"/>
                </a:solidFill>
                <a:round/>
                <a:headEnd/>
                <a:tailEnd/>
              </a:ln>
            </p:spPr>
            <p:txBody>
              <a:bodyPr/>
              <a:lstStyle/>
              <a:p>
                <a:endParaRPr lang="en-US">
                  <a:latin typeface="Arial"/>
                  <a:cs typeface="Arial"/>
                </a:endParaRPr>
              </a:p>
            </p:txBody>
          </p:sp>
          <p:sp>
            <p:nvSpPr>
              <p:cNvPr id="816" name="Line 603"/>
              <p:cNvSpPr>
                <a:spLocks noChangeShapeType="1"/>
              </p:cNvSpPr>
              <p:nvPr/>
            </p:nvSpPr>
            <p:spPr bwMode="auto">
              <a:xfrm>
                <a:off x="1738" y="2676"/>
                <a:ext cx="2" cy="16"/>
              </a:xfrm>
              <a:prstGeom prst="line">
                <a:avLst/>
              </a:prstGeom>
              <a:noFill/>
              <a:ln w="4763">
                <a:solidFill>
                  <a:srgbClr val="C0C0C0"/>
                </a:solidFill>
                <a:round/>
                <a:headEnd/>
                <a:tailEnd/>
              </a:ln>
            </p:spPr>
            <p:txBody>
              <a:bodyPr/>
              <a:lstStyle/>
              <a:p>
                <a:endParaRPr lang="en-US">
                  <a:latin typeface="Arial"/>
                  <a:cs typeface="Arial"/>
                </a:endParaRPr>
              </a:p>
            </p:txBody>
          </p:sp>
          <p:sp>
            <p:nvSpPr>
              <p:cNvPr id="817" name="Line 604"/>
              <p:cNvSpPr>
                <a:spLocks noChangeShapeType="1"/>
              </p:cNvSpPr>
              <p:nvPr/>
            </p:nvSpPr>
            <p:spPr bwMode="auto">
              <a:xfrm>
                <a:off x="1740" y="2692"/>
                <a:ext cx="3" cy="17"/>
              </a:xfrm>
              <a:prstGeom prst="line">
                <a:avLst/>
              </a:prstGeom>
              <a:noFill/>
              <a:ln w="4763">
                <a:solidFill>
                  <a:srgbClr val="C0C0C0"/>
                </a:solidFill>
                <a:round/>
                <a:headEnd/>
                <a:tailEnd/>
              </a:ln>
            </p:spPr>
            <p:txBody>
              <a:bodyPr/>
              <a:lstStyle/>
              <a:p>
                <a:endParaRPr lang="en-US">
                  <a:latin typeface="Arial"/>
                  <a:cs typeface="Arial"/>
                </a:endParaRPr>
              </a:p>
            </p:txBody>
          </p:sp>
          <p:sp>
            <p:nvSpPr>
              <p:cNvPr id="818" name="Line 605"/>
              <p:cNvSpPr>
                <a:spLocks noChangeShapeType="1"/>
              </p:cNvSpPr>
              <p:nvPr/>
            </p:nvSpPr>
            <p:spPr bwMode="auto">
              <a:xfrm>
                <a:off x="1743" y="2709"/>
                <a:ext cx="2" cy="11"/>
              </a:xfrm>
              <a:prstGeom prst="line">
                <a:avLst/>
              </a:prstGeom>
              <a:noFill/>
              <a:ln w="4763">
                <a:solidFill>
                  <a:srgbClr val="C0C0C0"/>
                </a:solidFill>
                <a:round/>
                <a:headEnd/>
                <a:tailEnd/>
              </a:ln>
            </p:spPr>
            <p:txBody>
              <a:bodyPr/>
              <a:lstStyle/>
              <a:p>
                <a:endParaRPr lang="en-US">
                  <a:latin typeface="Arial"/>
                  <a:cs typeface="Arial"/>
                </a:endParaRPr>
              </a:p>
            </p:txBody>
          </p:sp>
          <p:sp>
            <p:nvSpPr>
              <p:cNvPr id="819" name="Line 606"/>
              <p:cNvSpPr>
                <a:spLocks noChangeShapeType="1"/>
              </p:cNvSpPr>
              <p:nvPr/>
            </p:nvSpPr>
            <p:spPr bwMode="auto">
              <a:xfrm>
                <a:off x="1745" y="2720"/>
                <a:ext cx="3" cy="2"/>
              </a:xfrm>
              <a:prstGeom prst="line">
                <a:avLst/>
              </a:prstGeom>
              <a:noFill/>
              <a:ln w="4763">
                <a:solidFill>
                  <a:srgbClr val="C0C0C0"/>
                </a:solidFill>
                <a:round/>
                <a:headEnd/>
                <a:tailEnd/>
              </a:ln>
            </p:spPr>
            <p:txBody>
              <a:bodyPr/>
              <a:lstStyle/>
              <a:p>
                <a:endParaRPr lang="en-US">
                  <a:latin typeface="Arial"/>
                  <a:cs typeface="Arial"/>
                </a:endParaRPr>
              </a:p>
            </p:txBody>
          </p:sp>
          <p:sp>
            <p:nvSpPr>
              <p:cNvPr id="820" name="Line 607"/>
              <p:cNvSpPr>
                <a:spLocks noChangeShapeType="1"/>
              </p:cNvSpPr>
              <p:nvPr/>
            </p:nvSpPr>
            <p:spPr bwMode="auto">
              <a:xfrm>
                <a:off x="1748" y="2722"/>
                <a:ext cx="2" cy="3"/>
              </a:xfrm>
              <a:prstGeom prst="line">
                <a:avLst/>
              </a:prstGeom>
              <a:noFill/>
              <a:ln w="4763">
                <a:solidFill>
                  <a:srgbClr val="C0C0C0"/>
                </a:solidFill>
                <a:round/>
                <a:headEnd/>
                <a:tailEnd/>
              </a:ln>
            </p:spPr>
            <p:txBody>
              <a:bodyPr/>
              <a:lstStyle/>
              <a:p>
                <a:endParaRPr lang="en-US">
                  <a:latin typeface="Arial"/>
                  <a:cs typeface="Arial"/>
                </a:endParaRPr>
              </a:p>
            </p:txBody>
          </p:sp>
          <p:sp>
            <p:nvSpPr>
              <p:cNvPr id="821" name="Line 608"/>
              <p:cNvSpPr>
                <a:spLocks noChangeShapeType="1"/>
              </p:cNvSpPr>
              <p:nvPr/>
            </p:nvSpPr>
            <p:spPr bwMode="auto">
              <a:xfrm>
                <a:off x="1750"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2" name="Line 609"/>
              <p:cNvSpPr>
                <a:spLocks noChangeShapeType="1"/>
              </p:cNvSpPr>
              <p:nvPr/>
            </p:nvSpPr>
            <p:spPr bwMode="auto">
              <a:xfrm>
                <a:off x="1753"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3" name="Line 610"/>
              <p:cNvSpPr>
                <a:spLocks noChangeShapeType="1"/>
              </p:cNvSpPr>
              <p:nvPr/>
            </p:nvSpPr>
            <p:spPr bwMode="auto">
              <a:xfrm>
                <a:off x="1753"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4" name="Line 611"/>
              <p:cNvSpPr>
                <a:spLocks noChangeShapeType="1"/>
              </p:cNvSpPr>
              <p:nvPr/>
            </p:nvSpPr>
            <p:spPr bwMode="auto">
              <a:xfrm>
                <a:off x="1755"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5" name="Line 612"/>
              <p:cNvSpPr>
                <a:spLocks noChangeShapeType="1"/>
              </p:cNvSpPr>
              <p:nvPr/>
            </p:nvSpPr>
            <p:spPr bwMode="auto">
              <a:xfrm>
                <a:off x="175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6" name="Line 613"/>
              <p:cNvSpPr>
                <a:spLocks noChangeShapeType="1"/>
              </p:cNvSpPr>
              <p:nvPr/>
            </p:nvSpPr>
            <p:spPr bwMode="auto">
              <a:xfrm>
                <a:off x="176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7" name="Line 614"/>
              <p:cNvSpPr>
                <a:spLocks noChangeShapeType="1"/>
              </p:cNvSpPr>
              <p:nvPr/>
            </p:nvSpPr>
            <p:spPr bwMode="auto">
              <a:xfrm>
                <a:off x="176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8" name="Line 615"/>
              <p:cNvSpPr>
                <a:spLocks noChangeShapeType="1"/>
              </p:cNvSpPr>
              <p:nvPr/>
            </p:nvSpPr>
            <p:spPr bwMode="auto">
              <a:xfrm>
                <a:off x="1766"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29" name="Line 616"/>
              <p:cNvSpPr>
                <a:spLocks noChangeShapeType="1"/>
              </p:cNvSpPr>
              <p:nvPr/>
            </p:nvSpPr>
            <p:spPr bwMode="auto">
              <a:xfrm>
                <a:off x="1768"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0" name="Line 617"/>
              <p:cNvSpPr>
                <a:spLocks noChangeShapeType="1"/>
              </p:cNvSpPr>
              <p:nvPr/>
            </p:nvSpPr>
            <p:spPr bwMode="auto">
              <a:xfrm>
                <a:off x="1771"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1" name="Line 618"/>
              <p:cNvSpPr>
                <a:spLocks noChangeShapeType="1"/>
              </p:cNvSpPr>
              <p:nvPr/>
            </p:nvSpPr>
            <p:spPr bwMode="auto">
              <a:xfrm>
                <a:off x="1773"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2" name="Line 619"/>
              <p:cNvSpPr>
                <a:spLocks noChangeShapeType="1"/>
              </p:cNvSpPr>
              <p:nvPr/>
            </p:nvSpPr>
            <p:spPr bwMode="auto">
              <a:xfrm>
                <a:off x="177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3" name="Line 620"/>
              <p:cNvSpPr>
                <a:spLocks noChangeShapeType="1"/>
              </p:cNvSpPr>
              <p:nvPr/>
            </p:nvSpPr>
            <p:spPr bwMode="auto">
              <a:xfrm>
                <a:off x="1779"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4" name="Line 621"/>
              <p:cNvSpPr>
                <a:spLocks noChangeShapeType="1"/>
              </p:cNvSpPr>
              <p:nvPr/>
            </p:nvSpPr>
            <p:spPr bwMode="auto">
              <a:xfrm>
                <a:off x="1781"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5" name="Line 622"/>
              <p:cNvSpPr>
                <a:spLocks noChangeShapeType="1"/>
              </p:cNvSpPr>
              <p:nvPr/>
            </p:nvSpPr>
            <p:spPr bwMode="auto">
              <a:xfrm>
                <a:off x="178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6" name="Line 623"/>
              <p:cNvSpPr>
                <a:spLocks noChangeShapeType="1"/>
              </p:cNvSpPr>
              <p:nvPr/>
            </p:nvSpPr>
            <p:spPr bwMode="auto">
              <a:xfrm>
                <a:off x="1784"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7" name="Line 624"/>
              <p:cNvSpPr>
                <a:spLocks noChangeShapeType="1"/>
              </p:cNvSpPr>
              <p:nvPr/>
            </p:nvSpPr>
            <p:spPr bwMode="auto">
              <a:xfrm>
                <a:off x="1786"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838" name="Line 625"/>
              <p:cNvSpPr>
                <a:spLocks noChangeShapeType="1"/>
              </p:cNvSpPr>
              <p:nvPr/>
            </p:nvSpPr>
            <p:spPr bwMode="auto">
              <a:xfrm>
                <a:off x="1789" y="2725"/>
                <a:ext cx="2" cy="1"/>
              </a:xfrm>
              <a:prstGeom prst="line">
                <a:avLst/>
              </a:prstGeom>
              <a:noFill/>
              <a:ln w="4763">
                <a:solidFill>
                  <a:srgbClr val="C0C0C0"/>
                </a:solidFill>
                <a:round/>
                <a:headEnd/>
                <a:tailEnd/>
              </a:ln>
            </p:spPr>
            <p:txBody>
              <a:bodyPr/>
              <a:lstStyle/>
              <a:p>
                <a:endParaRPr lang="en-US">
                  <a:latin typeface="Arial"/>
                  <a:cs typeface="Arial"/>
                </a:endParaRPr>
              </a:p>
            </p:txBody>
          </p:sp>
        </p:grpSp>
        <p:grpSp>
          <p:nvGrpSpPr>
            <p:cNvPr id="10" name="Group 626"/>
            <p:cNvGrpSpPr>
              <a:grpSpLocks/>
            </p:cNvGrpSpPr>
            <p:nvPr/>
          </p:nvGrpSpPr>
          <p:grpSpPr bwMode="auto">
            <a:xfrm>
              <a:off x="416" y="2261"/>
              <a:ext cx="1401" cy="465"/>
              <a:chOff x="416" y="2261"/>
              <a:chExt cx="1401" cy="465"/>
            </a:xfrm>
          </p:grpSpPr>
          <p:sp>
            <p:nvSpPr>
              <p:cNvPr id="439" name="Line 627"/>
              <p:cNvSpPr>
                <a:spLocks noChangeShapeType="1"/>
              </p:cNvSpPr>
              <p:nvPr/>
            </p:nvSpPr>
            <p:spPr bwMode="auto">
              <a:xfrm>
                <a:off x="1791"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0" name="Line 628"/>
              <p:cNvSpPr>
                <a:spLocks noChangeShapeType="1"/>
              </p:cNvSpPr>
              <p:nvPr/>
            </p:nvSpPr>
            <p:spPr bwMode="auto">
              <a:xfrm>
                <a:off x="179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1" name="Line 629"/>
              <p:cNvSpPr>
                <a:spLocks noChangeShapeType="1"/>
              </p:cNvSpPr>
              <p:nvPr/>
            </p:nvSpPr>
            <p:spPr bwMode="auto">
              <a:xfrm>
                <a:off x="1797"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2" name="Line 630"/>
              <p:cNvSpPr>
                <a:spLocks noChangeShapeType="1"/>
              </p:cNvSpPr>
              <p:nvPr/>
            </p:nvSpPr>
            <p:spPr bwMode="auto">
              <a:xfrm>
                <a:off x="179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3" name="Line 631"/>
              <p:cNvSpPr>
                <a:spLocks noChangeShapeType="1"/>
              </p:cNvSpPr>
              <p:nvPr/>
            </p:nvSpPr>
            <p:spPr bwMode="auto">
              <a:xfrm>
                <a:off x="180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4" name="Line 632"/>
              <p:cNvSpPr>
                <a:spLocks noChangeShapeType="1"/>
              </p:cNvSpPr>
              <p:nvPr/>
            </p:nvSpPr>
            <p:spPr bwMode="auto">
              <a:xfrm>
                <a:off x="180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5" name="Line 633"/>
              <p:cNvSpPr>
                <a:spLocks noChangeShapeType="1"/>
              </p:cNvSpPr>
              <p:nvPr/>
            </p:nvSpPr>
            <p:spPr bwMode="auto">
              <a:xfrm>
                <a:off x="1807" y="2725"/>
                <a:ext cx="1"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6" name="Line 634"/>
              <p:cNvSpPr>
                <a:spLocks noChangeShapeType="1"/>
              </p:cNvSpPr>
              <p:nvPr/>
            </p:nvSpPr>
            <p:spPr bwMode="auto">
              <a:xfrm>
                <a:off x="1807"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7" name="Line 635"/>
              <p:cNvSpPr>
                <a:spLocks noChangeShapeType="1"/>
              </p:cNvSpPr>
              <p:nvPr/>
            </p:nvSpPr>
            <p:spPr bwMode="auto">
              <a:xfrm>
                <a:off x="1809"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8" name="Line 636"/>
              <p:cNvSpPr>
                <a:spLocks noChangeShapeType="1"/>
              </p:cNvSpPr>
              <p:nvPr/>
            </p:nvSpPr>
            <p:spPr bwMode="auto">
              <a:xfrm>
                <a:off x="1812" y="2725"/>
                <a:ext cx="2" cy="1"/>
              </a:xfrm>
              <a:prstGeom prst="line">
                <a:avLst/>
              </a:prstGeom>
              <a:noFill/>
              <a:ln w="4763">
                <a:solidFill>
                  <a:srgbClr val="C0C0C0"/>
                </a:solidFill>
                <a:round/>
                <a:headEnd/>
                <a:tailEnd/>
              </a:ln>
            </p:spPr>
            <p:txBody>
              <a:bodyPr/>
              <a:lstStyle/>
              <a:p>
                <a:endParaRPr lang="en-US">
                  <a:latin typeface="Arial"/>
                  <a:cs typeface="Arial"/>
                </a:endParaRPr>
              </a:p>
            </p:txBody>
          </p:sp>
          <p:sp>
            <p:nvSpPr>
              <p:cNvPr id="449" name="Line 637"/>
              <p:cNvSpPr>
                <a:spLocks noChangeShapeType="1"/>
              </p:cNvSpPr>
              <p:nvPr/>
            </p:nvSpPr>
            <p:spPr bwMode="auto">
              <a:xfrm>
                <a:off x="1814" y="2725"/>
                <a:ext cx="3" cy="1"/>
              </a:xfrm>
              <a:prstGeom prst="line">
                <a:avLst/>
              </a:prstGeom>
              <a:noFill/>
              <a:ln w="4763">
                <a:solidFill>
                  <a:srgbClr val="C0C0C0"/>
                </a:solidFill>
                <a:round/>
                <a:headEnd/>
                <a:tailEnd/>
              </a:ln>
            </p:spPr>
            <p:txBody>
              <a:bodyPr/>
              <a:lstStyle/>
              <a:p>
                <a:endParaRPr lang="en-US">
                  <a:latin typeface="Arial"/>
                  <a:cs typeface="Arial"/>
                </a:endParaRPr>
              </a:p>
            </p:txBody>
          </p:sp>
          <p:sp>
            <p:nvSpPr>
              <p:cNvPr id="450" name="Line 638"/>
              <p:cNvSpPr>
                <a:spLocks noChangeShapeType="1"/>
              </p:cNvSpPr>
              <p:nvPr/>
            </p:nvSpPr>
            <p:spPr bwMode="auto">
              <a:xfrm>
                <a:off x="416" y="270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1" name="Line 639"/>
              <p:cNvSpPr>
                <a:spLocks noChangeShapeType="1"/>
              </p:cNvSpPr>
              <p:nvPr/>
            </p:nvSpPr>
            <p:spPr bwMode="auto">
              <a:xfrm>
                <a:off x="419" y="270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2" name="Line 640"/>
              <p:cNvSpPr>
                <a:spLocks noChangeShapeType="1"/>
              </p:cNvSpPr>
              <p:nvPr/>
            </p:nvSpPr>
            <p:spPr bwMode="auto">
              <a:xfrm>
                <a:off x="422" y="270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3" name="Line 641"/>
              <p:cNvSpPr>
                <a:spLocks noChangeShapeType="1"/>
              </p:cNvSpPr>
              <p:nvPr/>
            </p:nvSpPr>
            <p:spPr bwMode="auto">
              <a:xfrm>
                <a:off x="424" y="270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4" name="Line 642"/>
              <p:cNvSpPr>
                <a:spLocks noChangeShapeType="1"/>
              </p:cNvSpPr>
              <p:nvPr/>
            </p:nvSpPr>
            <p:spPr bwMode="auto">
              <a:xfrm>
                <a:off x="427" y="270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5" name="Line 643"/>
              <p:cNvSpPr>
                <a:spLocks noChangeShapeType="1"/>
              </p:cNvSpPr>
              <p:nvPr/>
            </p:nvSpPr>
            <p:spPr bwMode="auto">
              <a:xfrm>
                <a:off x="429" y="2700"/>
                <a:ext cx="1" cy="3"/>
              </a:xfrm>
              <a:prstGeom prst="line">
                <a:avLst/>
              </a:prstGeom>
              <a:noFill/>
              <a:ln w="7938">
                <a:solidFill>
                  <a:srgbClr val="000000"/>
                </a:solidFill>
                <a:round/>
                <a:headEnd/>
                <a:tailEnd/>
              </a:ln>
            </p:spPr>
            <p:txBody>
              <a:bodyPr/>
              <a:lstStyle/>
              <a:p>
                <a:endParaRPr lang="en-US">
                  <a:latin typeface="Arial"/>
                  <a:cs typeface="Arial"/>
                </a:endParaRPr>
              </a:p>
            </p:txBody>
          </p:sp>
          <p:sp>
            <p:nvSpPr>
              <p:cNvPr id="456" name="Line 644"/>
              <p:cNvSpPr>
                <a:spLocks noChangeShapeType="1"/>
              </p:cNvSpPr>
              <p:nvPr/>
            </p:nvSpPr>
            <p:spPr bwMode="auto">
              <a:xfrm>
                <a:off x="429"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7" name="Line 645"/>
              <p:cNvSpPr>
                <a:spLocks noChangeShapeType="1"/>
              </p:cNvSpPr>
              <p:nvPr/>
            </p:nvSpPr>
            <p:spPr bwMode="auto">
              <a:xfrm>
                <a:off x="432"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8" name="Line 646"/>
              <p:cNvSpPr>
                <a:spLocks noChangeShapeType="1"/>
              </p:cNvSpPr>
              <p:nvPr/>
            </p:nvSpPr>
            <p:spPr bwMode="auto">
              <a:xfrm>
                <a:off x="434"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59" name="Line 647"/>
              <p:cNvSpPr>
                <a:spLocks noChangeShapeType="1"/>
              </p:cNvSpPr>
              <p:nvPr/>
            </p:nvSpPr>
            <p:spPr bwMode="auto">
              <a:xfrm>
                <a:off x="437"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0" name="Line 648"/>
              <p:cNvSpPr>
                <a:spLocks noChangeShapeType="1"/>
              </p:cNvSpPr>
              <p:nvPr/>
            </p:nvSpPr>
            <p:spPr bwMode="auto">
              <a:xfrm>
                <a:off x="440"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1" name="Line 649"/>
              <p:cNvSpPr>
                <a:spLocks noChangeShapeType="1"/>
              </p:cNvSpPr>
              <p:nvPr/>
            </p:nvSpPr>
            <p:spPr bwMode="auto">
              <a:xfrm>
                <a:off x="442"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2" name="Line 650"/>
              <p:cNvSpPr>
                <a:spLocks noChangeShapeType="1"/>
              </p:cNvSpPr>
              <p:nvPr/>
            </p:nvSpPr>
            <p:spPr bwMode="auto">
              <a:xfrm>
                <a:off x="445"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3" name="Line 651"/>
              <p:cNvSpPr>
                <a:spLocks noChangeShapeType="1"/>
              </p:cNvSpPr>
              <p:nvPr/>
            </p:nvSpPr>
            <p:spPr bwMode="auto">
              <a:xfrm>
                <a:off x="447"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4" name="Line 652"/>
              <p:cNvSpPr>
                <a:spLocks noChangeShapeType="1"/>
              </p:cNvSpPr>
              <p:nvPr/>
            </p:nvSpPr>
            <p:spPr bwMode="auto">
              <a:xfrm>
                <a:off x="450"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5" name="Line 653"/>
              <p:cNvSpPr>
                <a:spLocks noChangeShapeType="1"/>
              </p:cNvSpPr>
              <p:nvPr/>
            </p:nvSpPr>
            <p:spPr bwMode="auto">
              <a:xfrm>
                <a:off x="452"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6" name="Line 654"/>
              <p:cNvSpPr>
                <a:spLocks noChangeShapeType="1"/>
              </p:cNvSpPr>
              <p:nvPr/>
            </p:nvSpPr>
            <p:spPr bwMode="auto">
              <a:xfrm>
                <a:off x="455" y="2703"/>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7" name="Line 655"/>
              <p:cNvSpPr>
                <a:spLocks noChangeShapeType="1"/>
              </p:cNvSpPr>
              <p:nvPr/>
            </p:nvSpPr>
            <p:spPr bwMode="auto">
              <a:xfrm>
                <a:off x="455"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8" name="Line 656"/>
              <p:cNvSpPr>
                <a:spLocks noChangeShapeType="1"/>
              </p:cNvSpPr>
              <p:nvPr/>
            </p:nvSpPr>
            <p:spPr bwMode="auto">
              <a:xfrm>
                <a:off x="458"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69" name="Line 657"/>
              <p:cNvSpPr>
                <a:spLocks noChangeShapeType="1"/>
              </p:cNvSpPr>
              <p:nvPr/>
            </p:nvSpPr>
            <p:spPr bwMode="auto">
              <a:xfrm>
                <a:off x="460"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0" name="Line 658"/>
              <p:cNvSpPr>
                <a:spLocks noChangeShapeType="1"/>
              </p:cNvSpPr>
              <p:nvPr/>
            </p:nvSpPr>
            <p:spPr bwMode="auto">
              <a:xfrm>
                <a:off x="463"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1" name="Line 659"/>
              <p:cNvSpPr>
                <a:spLocks noChangeShapeType="1"/>
              </p:cNvSpPr>
              <p:nvPr/>
            </p:nvSpPr>
            <p:spPr bwMode="auto">
              <a:xfrm>
                <a:off x="465"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2" name="Line 660"/>
              <p:cNvSpPr>
                <a:spLocks noChangeShapeType="1"/>
              </p:cNvSpPr>
              <p:nvPr/>
            </p:nvSpPr>
            <p:spPr bwMode="auto">
              <a:xfrm>
                <a:off x="468"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3" name="Line 661"/>
              <p:cNvSpPr>
                <a:spLocks noChangeShapeType="1"/>
              </p:cNvSpPr>
              <p:nvPr/>
            </p:nvSpPr>
            <p:spPr bwMode="auto">
              <a:xfrm>
                <a:off x="470"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4" name="Line 662"/>
              <p:cNvSpPr>
                <a:spLocks noChangeShapeType="1"/>
              </p:cNvSpPr>
              <p:nvPr/>
            </p:nvSpPr>
            <p:spPr bwMode="auto">
              <a:xfrm>
                <a:off x="473"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5" name="Line 663"/>
              <p:cNvSpPr>
                <a:spLocks noChangeShapeType="1"/>
              </p:cNvSpPr>
              <p:nvPr/>
            </p:nvSpPr>
            <p:spPr bwMode="auto">
              <a:xfrm>
                <a:off x="475"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6" name="Line 664"/>
              <p:cNvSpPr>
                <a:spLocks noChangeShapeType="1"/>
              </p:cNvSpPr>
              <p:nvPr/>
            </p:nvSpPr>
            <p:spPr bwMode="auto">
              <a:xfrm>
                <a:off x="478" y="2703"/>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7" name="Line 665"/>
              <p:cNvSpPr>
                <a:spLocks noChangeShapeType="1"/>
              </p:cNvSpPr>
              <p:nvPr/>
            </p:nvSpPr>
            <p:spPr bwMode="auto">
              <a:xfrm>
                <a:off x="481"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8" name="Line 666"/>
              <p:cNvSpPr>
                <a:spLocks noChangeShapeType="1"/>
              </p:cNvSpPr>
              <p:nvPr/>
            </p:nvSpPr>
            <p:spPr bwMode="auto">
              <a:xfrm>
                <a:off x="483" y="2703"/>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79" name="Line 667"/>
              <p:cNvSpPr>
                <a:spLocks noChangeShapeType="1"/>
              </p:cNvSpPr>
              <p:nvPr/>
            </p:nvSpPr>
            <p:spPr bwMode="auto">
              <a:xfrm flipV="1">
                <a:off x="483"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80" name="Line 668"/>
              <p:cNvSpPr>
                <a:spLocks noChangeShapeType="1"/>
              </p:cNvSpPr>
              <p:nvPr/>
            </p:nvSpPr>
            <p:spPr bwMode="auto">
              <a:xfrm>
                <a:off x="486" y="270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81" name="Line 669"/>
              <p:cNvSpPr>
                <a:spLocks noChangeShapeType="1"/>
              </p:cNvSpPr>
              <p:nvPr/>
            </p:nvSpPr>
            <p:spPr bwMode="auto">
              <a:xfrm flipV="1">
                <a:off x="488" y="2695"/>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482" name="Line 670"/>
              <p:cNvSpPr>
                <a:spLocks noChangeShapeType="1"/>
              </p:cNvSpPr>
              <p:nvPr/>
            </p:nvSpPr>
            <p:spPr bwMode="auto">
              <a:xfrm>
                <a:off x="491" y="269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83" name="Line 671"/>
              <p:cNvSpPr>
                <a:spLocks noChangeShapeType="1"/>
              </p:cNvSpPr>
              <p:nvPr/>
            </p:nvSpPr>
            <p:spPr bwMode="auto">
              <a:xfrm>
                <a:off x="493" y="269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84" name="Line 672"/>
              <p:cNvSpPr>
                <a:spLocks noChangeShapeType="1"/>
              </p:cNvSpPr>
              <p:nvPr/>
            </p:nvSpPr>
            <p:spPr bwMode="auto">
              <a:xfrm>
                <a:off x="496" y="2695"/>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85" name="Line 673"/>
              <p:cNvSpPr>
                <a:spLocks noChangeShapeType="1"/>
              </p:cNvSpPr>
              <p:nvPr/>
            </p:nvSpPr>
            <p:spPr bwMode="auto">
              <a:xfrm>
                <a:off x="499" y="2698"/>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486" name="Line 674"/>
              <p:cNvSpPr>
                <a:spLocks noChangeShapeType="1"/>
              </p:cNvSpPr>
              <p:nvPr/>
            </p:nvSpPr>
            <p:spPr bwMode="auto">
              <a:xfrm>
                <a:off x="501"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87" name="Line 675"/>
              <p:cNvSpPr>
                <a:spLocks noChangeShapeType="1"/>
              </p:cNvSpPr>
              <p:nvPr/>
            </p:nvSpPr>
            <p:spPr bwMode="auto">
              <a:xfrm>
                <a:off x="504" y="2703"/>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488" name="Line 676"/>
              <p:cNvSpPr>
                <a:spLocks noChangeShapeType="1"/>
              </p:cNvSpPr>
              <p:nvPr/>
            </p:nvSpPr>
            <p:spPr bwMode="auto">
              <a:xfrm>
                <a:off x="506"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89" name="Line 677"/>
              <p:cNvSpPr>
                <a:spLocks noChangeShapeType="1"/>
              </p:cNvSpPr>
              <p:nvPr/>
            </p:nvSpPr>
            <p:spPr bwMode="auto">
              <a:xfrm>
                <a:off x="509"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90" name="Line 678"/>
              <p:cNvSpPr>
                <a:spLocks noChangeShapeType="1"/>
              </p:cNvSpPr>
              <p:nvPr/>
            </p:nvSpPr>
            <p:spPr bwMode="auto">
              <a:xfrm flipV="1">
                <a:off x="509" y="2703"/>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491" name="Line 679"/>
              <p:cNvSpPr>
                <a:spLocks noChangeShapeType="1"/>
              </p:cNvSpPr>
              <p:nvPr/>
            </p:nvSpPr>
            <p:spPr bwMode="auto">
              <a:xfrm flipV="1">
                <a:off x="511"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92" name="Line 680"/>
              <p:cNvSpPr>
                <a:spLocks noChangeShapeType="1"/>
              </p:cNvSpPr>
              <p:nvPr/>
            </p:nvSpPr>
            <p:spPr bwMode="auto">
              <a:xfrm flipV="1">
                <a:off x="514" y="2695"/>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493" name="Line 681"/>
              <p:cNvSpPr>
                <a:spLocks noChangeShapeType="1"/>
              </p:cNvSpPr>
              <p:nvPr/>
            </p:nvSpPr>
            <p:spPr bwMode="auto">
              <a:xfrm flipV="1">
                <a:off x="517" y="2684"/>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94" name="Line 682"/>
              <p:cNvSpPr>
                <a:spLocks noChangeShapeType="1"/>
              </p:cNvSpPr>
              <p:nvPr/>
            </p:nvSpPr>
            <p:spPr bwMode="auto">
              <a:xfrm flipV="1">
                <a:off x="519" y="2673"/>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95" name="Line 683"/>
              <p:cNvSpPr>
                <a:spLocks noChangeShapeType="1"/>
              </p:cNvSpPr>
              <p:nvPr/>
            </p:nvSpPr>
            <p:spPr bwMode="auto">
              <a:xfrm flipV="1">
                <a:off x="522" y="2665"/>
                <a:ext cx="2" cy="8"/>
              </a:xfrm>
              <a:prstGeom prst="line">
                <a:avLst/>
              </a:prstGeom>
              <a:noFill/>
              <a:ln w="7938">
                <a:solidFill>
                  <a:srgbClr val="000000"/>
                </a:solidFill>
                <a:round/>
                <a:headEnd/>
                <a:tailEnd/>
              </a:ln>
            </p:spPr>
            <p:txBody>
              <a:bodyPr/>
              <a:lstStyle/>
              <a:p>
                <a:endParaRPr lang="en-US">
                  <a:latin typeface="Arial"/>
                  <a:cs typeface="Arial"/>
                </a:endParaRPr>
              </a:p>
            </p:txBody>
          </p:sp>
          <p:sp>
            <p:nvSpPr>
              <p:cNvPr id="496" name="Line 684"/>
              <p:cNvSpPr>
                <a:spLocks noChangeShapeType="1"/>
              </p:cNvSpPr>
              <p:nvPr/>
            </p:nvSpPr>
            <p:spPr bwMode="auto">
              <a:xfrm>
                <a:off x="524" y="266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97" name="Line 685"/>
              <p:cNvSpPr>
                <a:spLocks noChangeShapeType="1"/>
              </p:cNvSpPr>
              <p:nvPr/>
            </p:nvSpPr>
            <p:spPr bwMode="auto">
              <a:xfrm>
                <a:off x="527" y="2665"/>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98" name="Line 686"/>
              <p:cNvSpPr>
                <a:spLocks noChangeShapeType="1"/>
              </p:cNvSpPr>
              <p:nvPr/>
            </p:nvSpPr>
            <p:spPr bwMode="auto">
              <a:xfrm>
                <a:off x="529" y="2676"/>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99" name="Line 687"/>
              <p:cNvSpPr>
                <a:spLocks noChangeShapeType="1"/>
              </p:cNvSpPr>
              <p:nvPr/>
            </p:nvSpPr>
            <p:spPr bwMode="auto">
              <a:xfrm>
                <a:off x="532" y="2687"/>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00" name="Line 688"/>
              <p:cNvSpPr>
                <a:spLocks noChangeShapeType="1"/>
              </p:cNvSpPr>
              <p:nvPr/>
            </p:nvSpPr>
            <p:spPr bwMode="auto">
              <a:xfrm>
                <a:off x="534" y="2698"/>
                <a:ext cx="1" cy="5"/>
              </a:xfrm>
              <a:prstGeom prst="line">
                <a:avLst/>
              </a:prstGeom>
              <a:noFill/>
              <a:ln w="7938">
                <a:solidFill>
                  <a:srgbClr val="000000"/>
                </a:solidFill>
                <a:round/>
                <a:headEnd/>
                <a:tailEnd/>
              </a:ln>
            </p:spPr>
            <p:txBody>
              <a:bodyPr/>
              <a:lstStyle/>
              <a:p>
                <a:endParaRPr lang="en-US">
                  <a:latin typeface="Arial"/>
                  <a:cs typeface="Arial"/>
                </a:endParaRPr>
              </a:p>
            </p:txBody>
          </p:sp>
          <p:sp>
            <p:nvSpPr>
              <p:cNvPr id="501" name="Line 689"/>
              <p:cNvSpPr>
                <a:spLocks noChangeShapeType="1"/>
              </p:cNvSpPr>
              <p:nvPr/>
            </p:nvSpPr>
            <p:spPr bwMode="auto">
              <a:xfrm>
                <a:off x="534" y="2703"/>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02" name="Line 690"/>
              <p:cNvSpPr>
                <a:spLocks noChangeShapeType="1"/>
              </p:cNvSpPr>
              <p:nvPr/>
            </p:nvSpPr>
            <p:spPr bwMode="auto">
              <a:xfrm>
                <a:off x="53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3" name="Line 691"/>
              <p:cNvSpPr>
                <a:spLocks noChangeShapeType="1"/>
              </p:cNvSpPr>
              <p:nvPr/>
            </p:nvSpPr>
            <p:spPr bwMode="auto">
              <a:xfrm>
                <a:off x="54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4" name="Line 692"/>
              <p:cNvSpPr>
                <a:spLocks noChangeShapeType="1"/>
              </p:cNvSpPr>
              <p:nvPr/>
            </p:nvSpPr>
            <p:spPr bwMode="auto">
              <a:xfrm>
                <a:off x="54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5" name="Line 693"/>
              <p:cNvSpPr>
                <a:spLocks noChangeShapeType="1"/>
              </p:cNvSpPr>
              <p:nvPr/>
            </p:nvSpPr>
            <p:spPr bwMode="auto">
              <a:xfrm>
                <a:off x="54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6" name="Line 694"/>
              <p:cNvSpPr>
                <a:spLocks noChangeShapeType="1"/>
              </p:cNvSpPr>
              <p:nvPr/>
            </p:nvSpPr>
            <p:spPr bwMode="auto">
              <a:xfrm>
                <a:off x="54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7" name="Line 695"/>
              <p:cNvSpPr>
                <a:spLocks noChangeShapeType="1"/>
              </p:cNvSpPr>
              <p:nvPr/>
            </p:nvSpPr>
            <p:spPr bwMode="auto">
              <a:xfrm>
                <a:off x="55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8" name="Line 696"/>
              <p:cNvSpPr>
                <a:spLocks noChangeShapeType="1"/>
              </p:cNvSpPr>
              <p:nvPr/>
            </p:nvSpPr>
            <p:spPr bwMode="auto">
              <a:xfrm>
                <a:off x="55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09" name="Line 697"/>
              <p:cNvSpPr>
                <a:spLocks noChangeShapeType="1"/>
              </p:cNvSpPr>
              <p:nvPr/>
            </p:nvSpPr>
            <p:spPr bwMode="auto">
              <a:xfrm>
                <a:off x="555"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0" name="Line 698"/>
              <p:cNvSpPr>
                <a:spLocks noChangeShapeType="1"/>
              </p:cNvSpPr>
              <p:nvPr/>
            </p:nvSpPr>
            <p:spPr bwMode="auto">
              <a:xfrm>
                <a:off x="558"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1" name="Line 699"/>
              <p:cNvSpPr>
                <a:spLocks noChangeShapeType="1"/>
              </p:cNvSpPr>
              <p:nvPr/>
            </p:nvSpPr>
            <p:spPr bwMode="auto">
              <a:xfrm>
                <a:off x="560"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2" name="Line 700"/>
              <p:cNvSpPr>
                <a:spLocks noChangeShapeType="1"/>
              </p:cNvSpPr>
              <p:nvPr/>
            </p:nvSpPr>
            <p:spPr bwMode="auto">
              <a:xfrm>
                <a:off x="563"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3" name="Line 701"/>
              <p:cNvSpPr>
                <a:spLocks noChangeShapeType="1"/>
              </p:cNvSpPr>
              <p:nvPr/>
            </p:nvSpPr>
            <p:spPr bwMode="auto">
              <a:xfrm>
                <a:off x="563"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4" name="Line 702"/>
              <p:cNvSpPr>
                <a:spLocks noChangeShapeType="1"/>
              </p:cNvSpPr>
              <p:nvPr/>
            </p:nvSpPr>
            <p:spPr bwMode="auto">
              <a:xfrm>
                <a:off x="565"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5" name="Line 703"/>
              <p:cNvSpPr>
                <a:spLocks noChangeShapeType="1"/>
              </p:cNvSpPr>
              <p:nvPr/>
            </p:nvSpPr>
            <p:spPr bwMode="auto">
              <a:xfrm>
                <a:off x="568"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6" name="Line 704"/>
              <p:cNvSpPr>
                <a:spLocks noChangeShapeType="1"/>
              </p:cNvSpPr>
              <p:nvPr/>
            </p:nvSpPr>
            <p:spPr bwMode="auto">
              <a:xfrm>
                <a:off x="570"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7" name="Line 705"/>
              <p:cNvSpPr>
                <a:spLocks noChangeShapeType="1"/>
              </p:cNvSpPr>
              <p:nvPr/>
            </p:nvSpPr>
            <p:spPr bwMode="auto">
              <a:xfrm>
                <a:off x="573"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18" name="Line 706"/>
              <p:cNvSpPr>
                <a:spLocks noChangeShapeType="1"/>
              </p:cNvSpPr>
              <p:nvPr/>
            </p:nvSpPr>
            <p:spPr bwMode="auto">
              <a:xfrm>
                <a:off x="576" y="2706"/>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519" name="Line 707"/>
              <p:cNvSpPr>
                <a:spLocks noChangeShapeType="1"/>
              </p:cNvSpPr>
              <p:nvPr/>
            </p:nvSpPr>
            <p:spPr bwMode="auto">
              <a:xfrm>
                <a:off x="578"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0" name="Line 708"/>
              <p:cNvSpPr>
                <a:spLocks noChangeShapeType="1"/>
              </p:cNvSpPr>
              <p:nvPr/>
            </p:nvSpPr>
            <p:spPr bwMode="auto">
              <a:xfrm flipV="1">
                <a:off x="581" y="2706"/>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521" name="Line 709"/>
              <p:cNvSpPr>
                <a:spLocks noChangeShapeType="1"/>
              </p:cNvSpPr>
              <p:nvPr/>
            </p:nvSpPr>
            <p:spPr bwMode="auto">
              <a:xfrm>
                <a:off x="583"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2" name="Line 710"/>
              <p:cNvSpPr>
                <a:spLocks noChangeShapeType="1"/>
              </p:cNvSpPr>
              <p:nvPr/>
            </p:nvSpPr>
            <p:spPr bwMode="auto">
              <a:xfrm>
                <a:off x="586"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3" name="Line 711"/>
              <p:cNvSpPr>
                <a:spLocks noChangeShapeType="1"/>
              </p:cNvSpPr>
              <p:nvPr/>
            </p:nvSpPr>
            <p:spPr bwMode="auto">
              <a:xfrm flipV="1">
                <a:off x="588" y="2703"/>
                <a:ext cx="1" cy="3"/>
              </a:xfrm>
              <a:prstGeom prst="line">
                <a:avLst/>
              </a:prstGeom>
              <a:noFill/>
              <a:ln w="7938">
                <a:solidFill>
                  <a:srgbClr val="000000"/>
                </a:solidFill>
                <a:round/>
                <a:headEnd/>
                <a:tailEnd/>
              </a:ln>
            </p:spPr>
            <p:txBody>
              <a:bodyPr/>
              <a:lstStyle/>
              <a:p>
                <a:endParaRPr lang="en-US">
                  <a:latin typeface="Arial"/>
                  <a:cs typeface="Arial"/>
                </a:endParaRPr>
              </a:p>
            </p:txBody>
          </p:sp>
          <p:sp>
            <p:nvSpPr>
              <p:cNvPr id="524" name="Line 712"/>
              <p:cNvSpPr>
                <a:spLocks noChangeShapeType="1"/>
              </p:cNvSpPr>
              <p:nvPr/>
            </p:nvSpPr>
            <p:spPr bwMode="auto">
              <a:xfrm flipV="1">
                <a:off x="588"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25" name="Line 713"/>
              <p:cNvSpPr>
                <a:spLocks noChangeShapeType="1"/>
              </p:cNvSpPr>
              <p:nvPr/>
            </p:nvSpPr>
            <p:spPr bwMode="auto">
              <a:xfrm>
                <a:off x="591" y="270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6" name="Line 714"/>
              <p:cNvSpPr>
                <a:spLocks noChangeShapeType="1"/>
              </p:cNvSpPr>
              <p:nvPr/>
            </p:nvSpPr>
            <p:spPr bwMode="auto">
              <a:xfrm>
                <a:off x="593" y="270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7" name="Line 715"/>
              <p:cNvSpPr>
                <a:spLocks noChangeShapeType="1"/>
              </p:cNvSpPr>
              <p:nvPr/>
            </p:nvSpPr>
            <p:spPr bwMode="auto">
              <a:xfrm>
                <a:off x="596"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28" name="Line 716"/>
              <p:cNvSpPr>
                <a:spLocks noChangeShapeType="1"/>
              </p:cNvSpPr>
              <p:nvPr/>
            </p:nvSpPr>
            <p:spPr bwMode="auto">
              <a:xfrm>
                <a:off x="599" y="2703"/>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29" name="Line 717"/>
              <p:cNvSpPr>
                <a:spLocks noChangeShapeType="1"/>
              </p:cNvSpPr>
              <p:nvPr/>
            </p:nvSpPr>
            <p:spPr bwMode="auto">
              <a:xfrm>
                <a:off x="601" y="2703"/>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30" name="Line 718"/>
              <p:cNvSpPr>
                <a:spLocks noChangeShapeType="1"/>
              </p:cNvSpPr>
              <p:nvPr/>
            </p:nvSpPr>
            <p:spPr bwMode="auto">
              <a:xfrm>
                <a:off x="604"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1" name="Line 719"/>
              <p:cNvSpPr>
                <a:spLocks noChangeShapeType="1"/>
              </p:cNvSpPr>
              <p:nvPr/>
            </p:nvSpPr>
            <p:spPr bwMode="auto">
              <a:xfrm>
                <a:off x="606" y="2706"/>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32" name="Line 720"/>
              <p:cNvSpPr>
                <a:spLocks noChangeShapeType="1"/>
              </p:cNvSpPr>
              <p:nvPr/>
            </p:nvSpPr>
            <p:spPr bwMode="auto">
              <a:xfrm>
                <a:off x="609"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3" name="Line 721"/>
              <p:cNvSpPr>
                <a:spLocks noChangeShapeType="1"/>
              </p:cNvSpPr>
              <p:nvPr/>
            </p:nvSpPr>
            <p:spPr bwMode="auto">
              <a:xfrm>
                <a:off x="611"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4" name="Line 722"/>
              <p:cNvSpPr>
                <a:spLocks noChangeShapeType="1"/>
              </p:cNvSpPr>
              <p:nvPr/>
            </p:nvSpPr>
            <p:spPr bwMode="auto">
              <a:xfrm>
                <a:off x="614"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5" name="Line 723"/>
              <p:cNvSpPr>
                <a:spLocks noChangeShapeType="1"/>
              </p:cNvSpPr>
              <p:nvPr/>
            </p:nvSpPr>
            <p:spPr bwMode="auto">
              <a:xfrm>
                <a:off x="614"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6" name="Line 724"/>
              <p:cNvSpPr>
                <a:spLocks noChangeShapeType="1"/>
              </p:cNvSpPr>
              <p:nvPr/>
            </p:nvSpPr>
            <p:spPr bwMode="auto">
              <a:xfrm>
                <a:off x="617"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7" name="Line 725"/>
              <p:cNvSpPr>
                <a:spLocks noChangeShapeType="1"/>
              </p:cNvSpPr>
              <p:nvPr/>
            </p:nvSpPr>
            <p:spPr bwMode="auto">
              <a:xfrm>
                <a:off x="619"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8" name="Line 726"/>
              <p:cNvSpPr>
                <a:spLocks noChangeShapeType="1"/>
              </p:cNvSpPr>
              <p:nvPr/>
            </p:nvSpPr>
            <p:spPr bwMode="auto">
              <a:xfrm>
                <a:off x="622"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39" name="Line 727"/>
              <p:cNvSpPr>
                <a:spLocks noChangeShapeType="1"/>
              </p:cNvSpPr>
              <p:nvPr/>
            </p:nvSpPr>
            <p:spPr bwMode="auto">
              <a:xfrm>
                <a:off x="624"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0" name="Line 728"/>
              <p:cNvSpPr>
                <a:spLocks noChangeShapeType="1"/>
              </p:cNvSpPr>
              <p:nvPr/>
            </p:nvSpPr>
            <p:spPr bwMode="auto">
              <a:xfrm>
                <a:off x="627"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1" name="Line 729"/>
              <p:cNvSpPr>
                <a:spLocks noChangeShapeType="1"/>
              </p:cNvSpPr>
              <p:nvPr/>
            </p:nvSpPr>
            <p:spPr bwMode="auto">
              <a:xfrm>
                <a:off x="629"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2" name="Line 730"/>
              <p:cNvSpPr>
                <a:spLocks noChangeShapeType="1"/>
              </p:cNvSpPr>
              <p:nvPr/>
            </p:nvSpPr>
            <p:spPr bwMode="auto">
              <a:xfrm>
                <a:off x="632"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3" name="Line 731"/>
              <p:cNvSpPr>
                <a:spLocks noChangeShapeType="1"/>
              </p:cNvSpPr>
              <p:nvPr/>
            </p:nvSpPr>
            <p:spPr bwMode="auto">
              <a:xfrm>
                <a:off x="635"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4" name="Line 732"/>
              <p:cNvSpPr>
                <a:spLocks noChangeShapeType="1"/>
              </p:cNvSpPr>
              <p:nvPr/>
            </p:nvSpPr>
            <p:spPr bwMode="auto">
              <a:xfrm>
                <a:off x="637"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5" name="Line 733"/>
              <p:cNvSpPr>
                <a:spLocks noChangeShapeType="1"/>
              </p:cNvSpPr>
              <p:nvPr/>
            </p:nvSpPr>
            <p:spPr bwMode="auto">
              <a:xfrm>
                <a:off x="640"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6" name="Line 734"/>
              <p:cNvSpPr>
                <a:spLocks noChangeShapeType="1"/>
              </p:cNvSpPr>
              <p:nvPr/>
            </p:nvSpPr>
            <p:spPr bwMode="auto">
              <a:xfrm>
                <a:off x="642"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7" name="Line 735"/>
              <p:cNvSpPr>
                <a:spLocks noChangeShapeType="1"/>
              </p:cNvSpPr>
              <p:nvPr/>
            </p:nvSpPr>
            <p:spPr bwMode="auto">
              <a:xfrm>
                <a:off x="642"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8" name="Line 736"/>
              <p:cNvSpPr>
                <a:spLocks noChangeShapeType="1"/>
              </p:cNvSpPr>
              <p:nvPr/>
            </p:nvSpPr>
            <p:spPr bwMode="auto">
              <a:xfrm>
                <a:off x="645"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49" name="Line 737"/>
              <p:cNvSpPr>
                <a:spLocks noChangeShapeType="1"/>
              </p:cNvSpPr>
              <p:nvPr/>
            </p:nvSpPr>
            <p:spPr bwMode="auto">
              <a:xfrm>
                <a:off x="647"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0" name="Line 738"/>
              <p:cNvSpPr>
                <a:spLocks noChangeShapeType="1"/>
              </p:cNvSpPr>
              <p:nvPr/>
            </p:nvSpPr>
            <p:spPr bwMode="auto">
              <a:xfrm>
                <a:off x="650"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1" name="Line 739"/>
              <p:cNvSpPr>
                <a:spLocks noChangeShapeType="1"/>
              </p:cNvSpPr>
              <p:nvPr/>
            </p:nvSpPr>
            <p:spPr bwMode="auto">
              <a:xfrm>
                <a:off x="652"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2" name="Line 740"/>
              <p:cNvSpPr>
                <a:spLocks noChangeShapeType="1"/>
              </p:cNvSpPr>
              <p:nvPr/>
            </p:nvSpPr>
            <p:spPr bwMode="auto">
              <a:xfrm>
                <a:off x="65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3" name="Line 741"/>
              <p:cNvSpPr>
                <a:spLocks noChangeShapeType="1"/>
              </p:cNvSpPr>
              <p:nvPr/>
            </p:nvSpPr>
            <p:spPr bwMode="auto">
              <a:xfrm>
                <a:off x="658"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4" name="Line 742"/>
              <p:cNvSpPr>
                <a:spLocks noChangeShapeType="1"/>
              </p:cNvSpPr>
              <p:nvPr/>
            </p:nvSpPr>
            <p:spPr bwMode="auto">
              <a:xfrm>
                <a:off x="660"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5" name="Line 743"/>
              <p:cNvSpPr>
                <a:spLocks noChangeShapeType="1"/>
              </p:cNvSpPr>
              <p:nvPr/>
            </p:nvSpPr>
            <p:spPr bwMode="auto">
              <a:xfrm>
                <a:off x="663"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6" name="Line 744"/>
              <p:cNvSpPr>
                <a:spLocks noChangeShapeType="1"/>
              </p:cNvSpPr>
              <p:nvPr/>
            </p:nvSpPr>
            <p:spPr bwMode="auto">
              <a:xfrm flipV="1">
                <a:off x="665" y="2706"/>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57" name="Line 745"/>
              <p:cNvSpPr>
                <a:spLocks noChangeShapeType="1"/>
              </p:cNvSpPr>
              <p:nvPr/>
            </p:nvSpPr>
            <p:spPr bwMode="auto">
              <a:xfrm>
                <a:off x="668"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8" name="Line 746"/>
              <p:cNvSpPr>
                <a:spLocks noChangeShapeType="1"/>
              </p:cNvSpPr>
              <p:nvPr/>
            </p:nvSpPr>
            <p:spPr bwMode="auto">
              <a:xfrm flipV="1">
                <a:off x="668" y="2703"/>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559" name="Line 747"/>
              <p:cNvSpPr>
                <a:spLocks noChangeShapeType="1"/>
              </p:cNvSpPr>
              <p:nvPr/>
            </p:nvSpPr>
            <p:spPr bwMode="auto">
              <a:xfrm flipV="1">
                <a:off x="670" y="2698"/>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560" name="Line 748"/>
              <p:cNvSpPr>
                <a:spLocks noChangeShapeType="1"/>
              </p:cNvSpPr>
              <p:nvPr/>
            </p:nvSpPr>
            <p:spPr bwMode="auto">
              <a:xfrm flipV="1">
                <a:off x="673" y="2692"/>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561" name="Line 749"/>
              <p:cNvSpPr>
                <a:spLocks noChangeShapeType="1"/>
              </p:cNvSpPr>
              <p:nvPr/>
            </p:nvSpPr>
            <p:spPr bwMode="auto">
              <a:xfrm flipV="1">
                <a:off x="676" y="2690"/>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562" name="Line 750"/>
              <p:cNvSpPr>
                <a:spLocks noChangeShapeType="1"/>
              </p:cNvSpPr>
              <p:nvPr/>
            </p:nvSpPr>
            <p:spPr bwMode="auto">
              <a:xfrm>
                <a:off x="678" y="269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63" name="Line 751"/>
              <p:cNvSpPr>
                <a:spLocks noChangeShapeType="1"/>
              </p:cNvSpPr>
              <p:nvPr/>
            </p:nvSpPr>
            <p:spPr bwMode="auto">
              <a:xfrm>
                <a:off x="681" y="2690"/>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564" name="Line 752"/>
              <p:cNvSpPr>
                <a:spLocks noChangeShapeType="1"/>
              </p:cNvSpPr>
              <p:nvPr/>
            </p:nvSpPr>
            <p:spPr bwMode="auto">
              <a:xfrm>
                <a:off x="683" y="2692"/>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565" name="Line 753"/>
              <p:cNvSpPr>
                <a:spLocks noChangeShapeType="1"/>
              </p:cNvSpPr>
              <p:nvPr/>
            </p:nvSpPr>
            <p:spPr bwMode="auto">
              <a:xfrm>
                <a:off x="686" y="2698"/>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66" name="Line 754"/>
              <p:cNvSpPr>
                <a:spLocks noChangeShapeType="1"/>
              </p:cNvSpPr>
              <p:nvPr/>
            </p:nvSpPr>
            <p:spPr bwMode="auto">
              <a:xfrm flipV="1">
                <a:off x="688" y="2692"/>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567" name="Line 755"/>
              <p:cNvSpPr>
                <a:spLocks noChangeShapeType="1"/>
              </p:cNvSpPr>
              <p:nvPr/>
            </p:nvSpPr>
            <p:spPr bwMode="auto">
              <a:xfrm flipV="1">
                <a:off x="691" y="2681"/>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68" name="Line 756"/>
              <p:cNvSpPr>
                <a:spLocks noChangeShapeType="1"/>
              </p:cNvSpPr>
              <p:nvPr/>
            </p:nvSpPr>
            <p:spPr bwMode="auto">
              <a:xfrm flipV="1">
                <a:off x="694" y="2670"/>
                <a:ext cx="1"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69" name="Line 757"/>
              <p:cNvSpPr>
                <a:spLocks noChangeShapeType="1"/>
              </p:cNvSpPr>
              <p:nvPr/>
            </p:nvSpPr>
            <p:spPr bwMode="auto">
              <a:xfrm flipV="1">
                <a:off x="694" y="2665"/>
                <a:ext cx="2" cy="5"/>
              </a:xfrm>
              <a:prstGeom prst="line">
                <a:avLst/>
              </a:prstGeom>
              <a:noFill/>
              <a:ln w="7938">
                <a:solidFill>
                  <a:srgbClr val="000000"/>
                </a:solidFill>
                <a:round/>
                <a:headEnd/>
                <a:tailEnd/>
              </a:ln>
            </p:spPr>
            <p:txBody>
              <a:bodyPr/>
              <a:lstStyle/>
              <a:p>
                <a:endParaRPr lang="en-US">
                  <a:latin typeface="Arial"/>
                  <a:cs typeface="Arial"/>
                </a:endParaRPr>
              </a:p>
            </p:txBody>
          </p:sp>
          <p:sp>
            <p:nvSpPr>
              <p:cNvPr id="570" name="Line 758"/>
              <p:cNvSpPr>
                <a:spLocks noChangeShapeType="1"/>
              </p:cNvSpPr>
              <p:nvPr/>
            </p:nvSpPr>
            <p:spPr bwMode="auto">
              <a:xfrm>
                <a:off x="696" y="2665"/>
                <a:ext cx="3" cy="8"/>
              </a:xfrm>
              <a:prstGeom prst="line">
                <a:avLst/>
              </a:prstGeom>
              <a:noFill/>
              <a:ln w="7938">
                <a:solidFill>
                  <a:srgbClr val="000000"/>
                </a:solidFill>
                <a:round/>
                <a:headEnd/>
                <a:tailEnd/>
              </a:ln>
            </p:spPr>
            <p:txBody>
              <a:bodyPr/>
              <a:lstStyle/>
              <a:p>
                <a:endParaRPr lang="en-US">
                  <a:latin typeface="Arial"/>
                  <a:cs typeface="Arial"/>
                </a:endParaRPr>
              </a:p>
            </p:txBody>
          </p:sp>
          <p:sp>
            <p:nvSpPr>
              <p:cNvPr id="571" name="Line 759"/>
              <p:cNvSpPr>
                <a:spLocks noChangeShapeType="1"/>
              </p:cNvSpPr>
              <p:nvPr/>
            </p:nvSpPr>
            <p:spPr bwMode="auto">
              <a:xfrm>
                <a:off x="699" y="2673"/>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72" name="Line 760"/>
              <p:cNvSpPr>
                <a:spLocks noChangeShapeType="1"/>
              </p:cNvSpPr>
              <p:nvPr/>
            </p:nvSpPr>
            <p:spPr bwMode="auto">
              <a:xfrm>
                <a:off x="701" y="2684"/>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73" name="Line 761"/>
              <p:cNvSpPr>
                <a:spLocks noChangeShapeType="1"/>
              </p:cNvSpPr>
              <p:nvPr/>
            </p:nvSpPr>
            <p:spPr bwMode="auto">
              <a:xfrm>
                <a:off x="704" y="2695"/>
                <a:ext cx="2" cy="8"/>
              </a:xfrm>
              <a:prstGeom prst="line">
                <a:avLst/>
              </a:prstGeom>
              <a:noFill/>
              <a:ln w="7938">
                <a:solidFill>
                  <a:srgbClr val="000000"/>
                </a:solidFill>
                <a:round/>
                <a:headEnd/>
                <a:tailEnd/>
              </a:ln>
            </p:spPr>
            <p:txBody>
              <a:bodyPr/>
              <a:lstStyle/>
              <a:p>
                <a:endParaRPr lang="en-US">
                  <a:latin typeface="Arial"/>
                  <a:cs typeface="Arial"/>
                </a:endParaRPr>
              </a:p>
            </p:txBody>
          </p:sp>
          <p:sp>
            <p:nvSpPr>
              <p:cNvPr id="574" name="Line 762"/>
              <p:cNvSpPr>
                <a:spLocks noChangeShapeType="1"/>
              </p:cNvSpPr>
              <p:nvPr/>
            </p:nvSpPr>
            <p:spPr bwMode="auto">
              <a:xfrm>
                <a:off x="706" y="2703"/>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75" name="Line 763"/>
              <p:cNvSpPr>
                <a:spLocks noChangeShapeType="1"/>
              </p:cNvSpPr>
              <p:nvPr/>
            </p:nvSpPr>
            <p:spPr bwMode="auto">
              <a:xfrm>
                <a:off x="709"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76" name="Line 764"/>
              <p:cNvSpPr>
                <a:spLocks noChangeShapeType="1"/>
              </p:cNvSpPr>
              <p:nvPr/>
            </p:nvSpPr>
            <p:spPr bwMode="auto">
              <a:xfrm>
                <a:off x="711"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77" name="Line 765"/>
              <p:cNvSpPr>
                <a:spLocks noChangeShapeType="1"/>
              </p:cNvSpPr>
              <p:nvPr/>
            </p:nvSpPr>
            <p:spPr bwMode="auto">
              <a:xfrm>
                <a:off x="714"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78" name="Line 766"/>
              <p:cNvSpPr>
                <a:spLocks noChangeShapeType="1"/>
              </p:cNvSpPr>
              <p:nvPr/>
            </p:nvSpPr>
            <p:spPr bwMode="auto">
              <a:xfrm>
                <a:off x="717"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79" name="Line 767"/>
              <p:cNvSpPr>
                <a:spLocks noChangeShapeType="1"/>
              </p:cNvSpPr>
              <p:nvPr/>
            </p:nvSpPr>
            <p:spPr bwMode="auto">
              <a:xfrm>
                <a:off x="719"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0" name="Line 768"/>
              <p:cNvSpPr>
                <a:spLocks noChangeShapeType="1"/>
              </p:cNvSpPr>
              <p:nvPr/>
            </p:nvSpPr>
            <p:spPr bwMode="auto">
              <a:xfrm>
                <a:off x="722"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1" name="Line 769"/>
              <p:cNvSpPr>
                <a:spLocks noChangeShapeType="1"/>
              </p:cNvSpPr>
              <p:nvPr/>
            </p:nvSpPr>
            <p:spPr bwMode="auto">
              <a:xfrm>
                <a:off x="722"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2" name="Line 770"/>
              <p:cNvSpPr>
                <a:spLocks noChangeShapeType="1"/>
              </p:cNvSpPr>
              <p:nvPr/>
            </p:nvSpPr>
            <p:spPr bwMode="auto">
              <a:xfrm>
                <a:off x="724"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3" name="Line 771"/>
              <p:cNvSpPr>
                <a:spLocks noChangeShapeType="1"/>
              </p:cNvSpPr>
              <p:nvPr/>
            </p:nvSpPr>
            <p:spPr bwMode="auto">
              <a:xfrm>
                <a:off x="727"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4" name="Line 772"/>
              <p:cNvSpPr>
                <a:spLocks noChangeShapeType="1"/>
              </p:cNvSpPr>
              <p:nvPr/>
            </p:nvSpPr>
            <p:spPr bwMode="auto">
              <a:xfrm>
                <a:off x="729"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5" name="Line 773"/>
              <p:cNvSpPr>
                <a:spLocks noChangeShapeType="1"/>
              </p:cNvSpPr>
              <p:nvPr/>
            </p:nvSpPr>
            <p:spPr bwMode="auto">
              <a:xfrm>
                <a:off x="73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6" name="Line 774"/>
              <p:cNvSpPr>
                <a:spLocks noChangeShapeType="1"/>
              </p:cNvSpPr>
              <p:nvPr/>
            </p:nvSpPr>
            <p:spPr bwMode="auto">
              <a:xfrm>
                <a:off x="73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7" name="Line 775"/>
              <p:cNvSpPr>
                <a:spLocks noChangeShapeType="1"/>
              </p:cNvSpPr>
              <p:nvPr/>
            </p:nvSpPr>
            <p:spPr bwMode="auto">
              <a:xfrm>
                <a:off x="73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8" name="Line 776"/>
              <p:cNvSpPr>
                <a:spLocks noChangeShapeType="1"/>
              </p:cNvSpPr>
              <p:nvPr/>
            </p:nvSpPr>
            <p:spPr bwMode="auto">
              <a:xfrm>
                <a:off x="74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9" name="Line 777"/>
              <p:cNvSpPr>
                <a:spLocks noChangeShapeType="1"/>
              </p:cNvSpPr>
              <p:nvPr/>
            </p:nvSpPr>
            <p:spPr bwMode="auto">
              <a:xfrm>
                <a:off x="74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0" name="Line 778"/>
              <p:cNvSpPr>
                <a:spLocks noChangeShapeType="1"/>
              </p:cNvSpPr>
              <p:nvPr/>
            </p:nvSpPr>
            <p:spPr bwMode="auto">
              <a:xfrm>
                <a:off x="74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1" name="Line 779"/>
              <p:cNvSpPr>
                <a:spLocks noChangeShapeType="1"/>
              </p:cNvSpPr>
              <p:nvPr/>
            </p:nvSpPr>
            <p:spPr bwMode="auto">
              <a:xfrm>
                <a:off x="747"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2" name="Line 780"/>
              <p:cNvSpPr>
                <a:spLocks noChangeShapeType="1"/>
              </p:cNvSpPr>
              <p:nvPr/>
            </p:nvSpPr>
            <p:spPr bwMode="auto">
              <a:xfrm>
                <a:off x="74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3" name="Line 781"/>
              <p:cNvSpPr>
                <a:spLocks noChangeShapeType="1"/>
              </p:cNvSpPr>
              <p:nvPr/>
            </p:nvSpPr>
            <p:spPr bwMode="auto">
              <a:xfrm>
                <a:off x="750"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4" name="Line 782"/>
              <p:cNvSpPr>
                <a:spLocks noChangeShapeType="1"/>
              </p:cNvSpPr>
              <p:nvPr/>
            </p:nvSpPr>
            <p:spPr bwMode="auto">
              <a:xfrm flipV="1">
                <a:off x="753" y="2703"/>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595" name="Line 783"/>
              <p:cNvSpPr>
                <a:spLocks noChangeShapeType="1"/>
              </p:cNvSpPr>
              <p:nvPr/>
            </p:nvSpPr>
            <p:spPr bwMode="auto">
              <a:xfrm flipV="1">
                <a:off x="755" y="2698"/>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596" name="Line 784"/>
              <p:cNvSpPr>
                <a:spLocks noChangeShapeType="1"/>
              </p:cNvSpPr>
              <p:nvPr/>
            </p:nvSpPr>
            <p:spPr bwMode="auto">
              <a:xfrm flipV="1">
                <a:off x="758" y="2684"/>
                <a:ext cx="2" cy="14"/>
              </a:xfrm>
              <a:prstGeom prst="line">
                <a:avLst/>
              </a:prstGeom>
              <a:noFill/>
              <a:ln w="7938">
                <a:solidFill>
                  <a:srgbClr val="000000"/>
                </a:solidFill>
                <a:round/>
                <a:headEnd/>
                <a:tailEnd/>
              </a:ln>
            </p:spPr>
            <p:txBody>
              <a:bodyPr/>
              <a:lstStyle/>
              <a:p>
                <a:endParaRPr lang="en-US">
                  <a:latin typeface="Arial"/>
                  <a:cs typeface="Arial"/>
                </a:endParaRPr>
              </a:p>
            </p:txBody>
          </p:sp>
          <p:sp>
            <p:nvSpPr>
              <p:cNvPr id="597" name="Line 785"/>
              <p:cNvSpPr>
                <a:spLocks noChangeShapeType="1"/>
              </p:cNvSpPr>
              <p:nvPr/>
            </p:nvSpPr>
            <p:spPr bwMode="auto">
              <a:xfrm flipV="1">
                <a:off x="760" y="2665"/>
                <a:ext cx="3" cy="19"/>
              </a:xfrm>
              <a:prstGeom prst="line">
                <a:avLst/>
              </a:prstGeom>
              <a:noFill/>
              <a:ln w="7938">
                <a:solidFill>
                  <a:srgbClr val="000000"/>
                </a:solidFill>
                <a:round/>
                <a:headEnd/>
                <a:tailEnd/>
              </a:ln>
            </p:spPr>
            <p:txBody>
              <a:bodyPr/>
              <a:lstStyle/>
              <a:p>
                <a:endParaRPr lang="en-US">
                  <a:latin typeface="Arial"/>
                  <a:cs typeface="Arial"/>
                </a:endParaRPr>
              </a:p>
            </p:txBody>
          </p:sp>
          <p:sp>
            <p:nvSpPr>
              <p:cNvPr id="598" name="Line 786"/>
              <p:cNvSpPr>
                <a:spLocks noChangeShapeType="1"/>
              </p:cNvSpPr>
              <p:nvPr/>
            </p:nvSpPr>
            <p:spPr bwMode="auto">
              <a:xfrm flipV="1">
                <a:off x="763" y="2643"/>
                <a:ext cx="2" cy="22"/>
              </a:xfrm>
              <a:prstGeom prst="line">
                <a:avLst/>
              </a:prstGeom>
              <a:noFill/>
              <a:ln w="7938">
                <a:solidFill>
                  <a:srgbClr val="000000"/>
                </a:solidFill>
                <a:round/>
                <a:headEnd/>
                <a:tailEnd/>
              </a:ln>
            </p:spPr>
            <p:txBody>
              <a:bodyPr/>
              <a:lstStyle/>
              <a:p>
                <a:endParaRPr lang="en-US">
                  <a:latin typeface="Arial"/>
                  <a:cs typeface="Arial"/>
                </a:endParaRPr>
              </a:p>
            </p:txBody>
          </p:sp>
          <p:sp>
            <p:nvSpPr>
              <p:cNvPr id="599" name="Line 787"/>
              <p:cNvSpPr>
                <a:spLocks noChangeShapeType="1"/>
              </p:cNvSpPr>
              <p:nvPr/>
            </p:nvSpPr>
            <p:spPr bwMode="auto">
              <a:xfrm flipV="1">
                <a:off x="765" y="2635"/>
                <a:ext cx="3" cy="8"/>
              </a:xfrm>
              <a:prstGeom prst="line">
                <a:avLst/>
              </a:prstGeom>
              <a:noFill/>
              <a:ln w="7938">
                <a:solidFill>
                  <a:srgbClr val="000000"/>
                </a:solidFill>
                <a:round/>
                <a:headEnd/>
                <a:tailEnd/>
              </a:ln>
            </p:spPr>
            <p:txBody>
              <a:bodyPr/>
              <a:lstStyle/>
              <a:p>
                <a:endParaRPr lang="en-US">
                  <a:latin typeface="Arial"/>
                  <a:cs typeface="Arial"/>
                </a:endParaRPr>
              </a:p>
            </p:txBody>
          </p:sp>
          <p:sp>
            <p:nvSpPr>
              <p:cNvPr id="600" name="Line 788"/>
              <p:cNvSpPr>
                <a:spLocks noChangeShapeType="1"/>
              </p:cNvSpPr>
              <p:nvPr/>
            </p:nvSpPr>
            <p:spPr bwMode="auto">
              <a:xfrm>
                <a:off x="768" y="2635"/>
                <a:ext cx="2" cy="5"/>
              </a:xfrm>
              <a:prstGeom prst="line">
                <a:avLst/>
              </a:prstGeom>
              <a:noFill/>
              <a:ln w="7938">
                <a:solidFill>
                  <a:srgbClr val="000000"/>
                </a:solidFill>
                <a:round/>
                <a:headEnd/>
                <a:tailEnd/>
              </a:ln>
            </p:spPr>
            <p:txBody>
              <a:bodyPr/>
              <a:lstStyle/>
              <a:p>
                <a:endParaRPr lang="en-US">
                  <a:latin typeface="Arial"/>
                  <a:cs typeface="Arial"/>
                </a:endParaRPr>
              </a:p>
            </p:txBody>
          </p:sp>
          <p:sp>
            <p:nvSpPr>
              <p:cNvPr id="601" name="Line 789"/>
              <p:cNvSpPr>
                <a:spLocks noChangeShapeType="1"/>
              </p:cNvSpPr>
              <p:nvPr/>
            </p:nvSpPr>
            <p:spPr bwMode="auto">
              <a:xfrm>
                <a:off x="770" y="2640"/>
                <a:ext cx="3" cy="20"/>
              </a:xfrm>
              <a:prstGeom prst="line">
                <a:avLst/>
              </a:prstGeom>
              <a:noFill/>
              <a:ln w="7938">
                <a:solidFill>
                  <a:srgbClr val="000000"/>
                </a:solidFill>
                <a:round/>
                <a:headEnd/>
                <a:tailEnd/>
              </a:ln>
            </p:spPr>
            <p:txBody>
              <a:bodyPr/>
              <a:lstStyle/>
              <a:p>
                <a:endParaRPr lang="en-US">
                  <a:latin typeface="Arial"/>
                  <a:cs typeface="Arial"/>
                </a:endParaRPr>
              </a:p>
            </p:txBody>
          </p:sp>
          <p:sp>
            <p:nvSpPr>
              <p:cNvPr id="602" name="Line 790"/>
              <p:cNvSpPr>
                <a:spLocks noChangeShapeType="1"/>
              </p:cNvSpPr>
              <p:nvPr/>
            </p:nvSpPr>
            <p:spPr bwMode="auto">
              <a:xfrm>
                <a:off x="773" y="2660"/>
                <a:ext cx="1" cy="16"/>
              </a:xfrm>
              <a:prstGeom prst="line">
                <a:avLst/>
              </a:prstGeom>
              <a:noFill/>
              <a:ln w="7938">
                <a:solidFill>
                  <a:srgbClr val="000000"/>
                </a:solidFill>
                <a:round/>
                <a:headEnd/>
                <a:tailEnd/>
              </a:ln>
            </p:spPr>
            <p:txBody>
              <a:bodyPr/>
              <a:lstStyle/>
              <a:p>
                <a:endParaRPr lang="en-US">
                  <a:latin typeface="Arial"/>
                  <a:cs typeface="Arial"/>
                </a:endParaRPr>
              </a:p>
            </p:txBody>
          </p:sp>
          <p:sp>
            <p:nvSpPr>
              <p:cNvPr id="603" name="Line 791"/>
              <p:cNvSpPr>
                <a:spLocks noChangeShapeType="1"/>
              </p:cNvSpPr>
              <p:nvPr/>
            </p:nvSpPr>
            <p:spPr bwMode="auto">
              <a:xfrm>
                <a:off x="773" y="267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04" name="Line 792"/>
              <p:cNvSpPr>
                <a:spLocks noChangeShapeType="1"/>
              </p:cNvSpPr>
              <p:nvPr/>
            </p:nvSpPr>
            <p:spPr bwMode="auto">
              <a:xfrm flipV="1">
                <a:off x="776" y="2657"/>
                <a:ext cx="2" cy="19"/>
              </a:xfrm>
              <a:prstGeom prst="line">
                <a:avLst/>
              </a:prstGeom>
              <a:noFill/>
              <a:ln w="7938">
                <a:solidFill>
                  <a:srgbClr val="000000"/>
                </a:solidFill>
                <a:round/>
                <a:headEnd/>
                <a:tailEnd/>
              </a:ln>
            </p:spPr>
            <p:txBody>
              <a:bodyPr/>
              <a:lstStyle/>
              <a:p>
                <a:endParaRPr lang="en-US">
                  <a:latin typeface="Arial"/>
                  <a:cs typeface="Arial"/>
                </a:endParaRPr>
              </a:p>
            </p:txBody>
          </p:sp>
          <p:sp>
            <p:nvSpPr>
              <p:cNvPr id="605" name="Line 793"/>
              <p:cNvSpPr>
                <a:spLocks noChangeShapeType="1"/>
              </p:cNvSpPr>
              <p:nvPr/>
            </p:nvSpPr>
            <p:spPr bwMode="auto">
              <a:xfrm flipV="1">
                <a:off x="778" y="2613"/>
                <a:ext cx="3" cy="44"/>
              </a:xfrm>
              <a:prstGeom prst="line">
                <a:avLst/>
              </a:prstGeom>
              <a:noFill/>
              <a:ln w="7938">
                <a:solidFill>
                  <a:srgbClr val="000000"/>
                </a:solidFill>
                <a:round/>
                <a:headEnd/>
                <a:tailEnd/>
              </a:ln>
            </p:spPr>
            <p:txBody>
              <a:bodyPr/>
              <a:lstStyle/>
              <a:p>
                <a:endParaRPr lang="en-US">
                  <a:latin typeface="Arial"/>
                  <a:cs typeface="Arial"/>
                </a:endParaRPr>
              </a:p>
            </p:txBody>
          </p:sp>
          <p:sp>
            <p:nvSpPr>
              <p:cNvPr id="606" name="Line 794"/>
              <p:cNvSpPr>
                <a:spLocks noChangeShapeType="1"/>
              </p:cNvSpPr>
              <p:nvPr/>
            </p:nvSpPr>
            <p:spPr bwMode="auto">
              <a:xfrm flipV="1">
                <a:off x="781" y="2567"/>
                <a:ext cx="2" cy="46"/>
              </a:xfrm>
              <a:prstGeom prst="line">
                <a:avLst/>
              </a:prstGeom>
              <a:noFill/>
              <a:ln w="7938">
                <a:solidFill>
                  <a:srgbClr val="000000"/>
                </a:solidFill>
                <a:round/>
                <a:headEnd/>
                <a:tailEnd/>
              </a:ln>
            </p:spPr>
            <p:txBody>
              <a:bodyPr/>
              <a:lstStyle/>
              <a:p>
                <a:endParaRPr lang="en-US">
                  <a:latin typeface="Arial"/>
                  <a:cs typeface="Arial"/>
                </a:endParaRPr>
              </a:p>
            </p:txBody>
          </p:sp>
          <p:sp>
            <p:nvSpPr>
              <p:cNvPr id="607" name="Line 795"/>
              <p:cNvSpPr>
                <a:spLocks noChangeShapeType="1"/>
              </p:cNvSpPr>
              <p:nvPr/>
            </p:nvSpPr>
            <p:spPr bwMode="auto">
              <a:xfrm flipV="1">
                <a:off x="783" y="2545"/>
                <a:ext cx="3" cy="22"/>
              </a:xfrm>
              <a:prstGeom prst="line">
                <a:avLst/>
              </a:prstGeom>
              <a:noFill/>
              <a:ln w="7938">
                <a:solidFill>
                  <a:srgbClr val="000000"/>
                </a:solidFill>
                <a:round/>
                <a:headEnd/>
                <a:tailEnd/>
              </a:ln>
            </p:spPr>
            <p:txBody>
              <a:bodyPr/>
              <a:lstStyle/>
              <a:p>
                <a:endParaRPr lang="en-US">
                  <a:latin typeface="Arial"/>
                  <a:cs typeface="Arial"/>
                </a:endParaRPr>
              </a:p>
            </p:txBody>
          </p:sp>
          <p:sp>
            <p:nvSpPr>
              <p:cNvPr id="608" name="Line 796"/>
              <p:cNvSpPr>
                <a:spLocks noChangeShapeType="1"/>
              </p:cNvSpPr>
              <p:nvPr/>
            </p:nvSpPr>
            <p:spPr bwMode="auto">
              <a:xfrm>
                <a:off x="786" y="2545"/>
                <a:ext cx="2" cy="14"/>
              </a:xfrm>
              <a:prstGeom prst="line">
                <a:avLst/>
              </a:prstGeom>
              <a:noFill/>
              <a:ln w="7938">
                <a:solidFill>
                  <a:srgbClr val="000000"/>
                </a:solidFill>
                <a:round/>
                <a:headEnd/>
                <a:tailEnd/>
              </a:ln>
            </p:spPr>
            <p:txBody>
              <a:bodyPr/>
              <a:lstStyle/>
              <a:p>
                <a:endParaRPr lang="en-US">
                  <a:latin typeface="Arial"/>
                  <a:cs typeface="Arial"/>
                </a:endParaRPr>
              </a:p>
            </p:txBody>
          </p:sp>
          <p:sp>
            <p:nvSpPr>
              <p:cNvPr id="609" name="Line 797"/>
              <p:cNvSpPr>
                <a:spLocks noChangeShapeType="1"/>
              </p:cNvSpPr>
              <p:nvPr/>
            </p:nvSpPr>
            <p:spPr bwMode="auto">
              <a:xfrm>
                <a:off x="788" y="2559"/>
                <a:ext cx="3" cy="32"/>
              </a:xfrm>
              <a:prstGeom prst="line">
                <a:avLst/>
              </a:prstGeom>
              <a:noFill/>
              <a:ln w="7938">
                <a:solidFill>
                  <a:srgbClr val="000000"/>
                </a:solidFill>
                <a:round/>
                <a:headEnd/>
                <a:tailEnd/>
              </a:ln>
            </p:spPr>
            <p:txBody>
              <a:bodyPr/>
              <a:lstStyle/>
              <a:p>
                <a:endParaRPr lang="en-US">
                  <a:latin typeface="Arial"/>
                  <a:cs typeface="Arial"/>
                </a:endParaRPr>
              </a:p>
            </p:txBody>
          </p:sp>
          <p:sp>
            <p:nvSpPr>
              <p:cNvPr id="610" name="Line 798"/>
              <p:cNvSpPr>
                <a:spLocks noChangeShapeType="1"/>
              </p:cNvSpPr>
              <p:nvPr/>
            </p:nvSpPr>
            <p:spPr bwMode="auto">
              <a:xfrm>
                <a:off x="791" y="2591"/>
                <a:ext cx="3" cy="17"/>
              </a:xfrm>
              <a:prstGeom prst="line">
                <a:avLst/>
              </a:prstGeom>
              <a:noFill/>
              <a:ln w="7938">
                <a:solidFill>
                  <a:srgbClr val="000000"/>
                </a:solidFill>
                <a:round/>
                <a:headEnd/>
                <a:tailEnd/>
              </a:ln>
            </p:spPr>
            <p:txBody>
              <a:bodyPr/>
              <a:lstStyle/>
              <a:p>
                <a:endParaRPr lang="en-US">
                  <a:latin typeface="Arial"/>
                  <a:cs typeface="Arial"/>
                </a:endParaRPr>
              </a:p>
            </p:txBody>
          </p:sp>
          <p:sp>
            <p:nvSpPr>
              <p:cNvPr id="611" name="Line 799"/>
              <p:cNvSpPr>
                <a:spLocks noChangeShapeType="1"/>
              </p:cNvSpPr>
              <p:nvPr/>
            </p:nvSpPr>
            <p:spPr bwMode="auto">
              <a:xfrm flipV="1">
                <a:off x="794" y="2570"/>
                <a:ext cx="2" cy="38"/>
              </a:xfrm>
              <a:prstGeom prst="line">
                <a:avLst/>
              </a:prstGeom>
              <a:noFill/>
              <a:ln w="7938">
                <a:solidFill>
                  <a:srgbClr val="000000"/>
                </a:solidFill>
                <a:round/>
                <a:headEnd/>
                <a:tailEnd/>
              </a:ln>
            </p:spPr>
            <p:txBody>
              <a:bodyPr/>
              <a:lstStyle/>
              <a:p>
                <a:endParaRPr lang="en-US">
                  <a:latin typeface="Arial"/>
                  <a:cs typeface="Arial"/>
                </a:endParaRPr>
              </a:p>
            </p:txBody>
          </p:sp>
          <p:sp>
            <p:nvSpPr>
              <p:cNvPr id="612" name="Line 800"/>
              <p:cNvSpPr>
                <a:spLocks noChangeShapeType="1"/>
              </p:cNvSpPr>
              <p:nvPr/>
            </p:nvSpPr>
            <p:spPr bwMode="auto">
              <a:xfrm flipV="1">
                <a:off x="796" y="2469"/>
                <a:ext cx="3" cy="101"/>
              </a:xfrm>
              <a:prstGeom prst="line">
                <a:avLst/>
              </a:prstGeom>
              <a:noFill/>
              <a:ln w="7938">
                <a:solidFill>
                  <a:srgbClr val="000000"/>
                </a:solidFill>
                <a:round/>
                <a:headEnd/>
                <a:tailEnd/>
              </a:ln>
            </p:spPr>
            <p:txBody>
              <a:bodyPr/>
              <a:lstStyle/>
              <a:p>
                <a:endParaRPr lang="en-US">
                  <a:latin typeface="Arial"/>
                  <a:cs typeface="Arial"/>
                </a:endParaRPr>
              </a:p>
            </p:txBody>
          </p:sp>
          <p:sp>
            <p:nvSpPr>
              <p:cNvPr id="613" name="Line 801"/>
              <p:cNvSpPr>
                <a:spLocks noChangeShapeType="1"/>
              </p:cNvSpPr>
              <p:nvPr/>
            </p:nvSpPr>
            <p:spPr bwMode="auto">
              <a:xfrm flipV="1">
                <a:off x="799" y="2343"/>
                <a:ext cx="2" cy="126"/>
              </a:xfrm>
              <a:prstGeom prst="line">
                <a:avLst/>
              </a:prstGeom>
              <a:noFill/>
              <a:ln w="7938">
                <a:solidFill>
                  <a:srgbClr val="000000"/>
                </a:solidFill>
                <a:round/>
                <a:headEnd/>
                <a:tailEnd/>
              </a:ln>
            </p:spPr>
            <p:txBody>
              <a:bodyPr/>
              <a:lstStyle/>
              <a:p>
                <a:endParaRPr lang="en-US">
                  <a:latin typeface="Arial"/>
                  <a:cs typeface="Arial"/>
                </a:endParaRPr>
              </a:p>
            </p:txBody>
          </p:sp>
          <p:sp>
            <p:nvSpPr>
              <p:cNvPr id="614" name="Line 802"/>
              <p:cNvSpPr>
                <a:spLocks noChangeShapeType="1"/>
              </p:cNvSpPr>
              <p:nvPr/>
            </p:nvSpPr>
            <p:spPr bwMode="auto">
              <a:xfrm flipV="1">
                <a:off x="801" y="2261"/>
                <a:ext cx="1" cy="82"/>
              </a:xfrm>
              <a:prstGeom prst="line">
                <a:avLst/>
              </a:prstGeom>
              <a:noFill/>
              <a:ln w="7938">
                <a:solidFill>
                  <a:srgbClr val="000000"/>
                </a:solidFill>
                <a:round/>
                <a:headEnd/>
                <a:tailEnd/>
              </a:ln>
            </p:spPr>
            <p:txBody>
              <a:bodyPr/>
              <a:lstStyle/>
              <a:p>
                <a:endParaRPr lang="en-US">
                  <a:latin typeface="Arial"/>
                  <a:cs typeface="Arial"/>
                </a:endParaRPr>
              </a:p>
            </p:txBody>
          </p:sp>
          <p:sp>
            <p:nvSpPr>
              <p:cNvPr id="615" name="Line 803"/>
              <p:cNvSpPr>
                <a:spLocks noChangeShapeType="1"/>
              </p:cNvSpPr>
              <p:nvPr/>
            </p:nvSpPr>
            <p:spPr bwMode="auto">
              <a:xfrm>
                <a:off x="801" y="2261"/>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616" name="Line 804"/>
              <p:cNvSpPr>
                <a:spLocks noChangeShapeType="1"/>
              </p:cNvSpPr>
              <p:nvPr/>
            </p:nvSpPr>
            <p:spPr bwMode="auto">
              <a:xfrm>
                <a:off x="804" y="2264"/>
                <a:ext cx="2" cy="60"/>
              </a:xfrm>
              <a:prstGeom prst="line">
                <a:avLst/>
              </a:prstGeom>
              <a:noFill/>
              <a:ln w="7938">
                <a:solidFill>
                  <a:srgbClr val="000000"/>
                </a:solidFill>
                <a:round/>
                <a:headEnd/>
                <a:tailEnd/>
              </a:ln>
            </p:spPr>
            <p:txBody>
              <a:bodyPr/>
              <a:lstStyle/>
              <a:p>
                <a:endParaRPr lang="en-US">
                  <a:latin typeface="Arial"/>
                  <a:cs typeface="Arial"/>
                </a:endParaRPr>
              </a:p>
            </p:txBody>
          </p:sp>
          <p:sp>
            <p:nvSpPr>
              <p:cNvPr id="617" name="Line 805"/>
              <p:cNvSpPr>
                <a:spLocks noChangeShapeType="1"/>
              </p:cNvSpPr>
              <p:nvPr/>
            </p:nvSpPr>
            <p:spPr bwMode="auto">
              <a:xfrm>
                <a:off x="806" y="2324"/>
                <a:ext cx="3" cy="57"/>
              </a:xfrm>
              <a:prstGeom prst="line">
                <a:avLst/>
              </a:prstGeom>
              <a:noFill/>
              <a:ln w="7938">
                <a:solidFill>
                  <a:srgbClr val="000000"/>
                </a:solidFill>
                <a:round/>
                <a:headEnd/>
                <a:tailEnd/>
              </a:ln>
            </p:spPr>
            <p:txBody>
              <a:bodyPr/>
              <a:lstStyle/>
              <a:p>
                <a:endParaRPr lang="en-US">
                  <a:latin typeface="Arial"/>
                  <a:cs typeface="Arial"/>
                </a:endParaRPr>
              </a:p>
            </p:txBody>
          </p:sp>
          <p:sp>
            <p:nvSpPr>
              <p:cNvPr id="618" name="Line 806"/>
              <p:cNvSpPr>
                <a:spLocks noChangeShapeType="1"/>
              </p:cNvSpPr>
              <p:nvPr/>
            </p:nvSpPr>
            <p:spPr bwMode="auto">
              <a:xfrm>
                <a:off x="809" y="2381"/>
                <a:ext cx="3" cy="30"/>
              </a:xfrm>
              <a:prstGeom prst="line">
                <a:avLst/>
              </a:prstGeom>
              <a:noFill/>
              <a:ln w="7938">
                <a:solidFill>
                  <a:srgbClr val="000000"/>
                </a:solidFill>
                <a:round/>
                <a:headEnd/>
                <a:tailEnd/>
              </a:ln>
            </p:spPr>
            <p:txBody>
              <a:bodyPr/>
              <a:lstStyle/>
              <a:p>
                <a:endParaRPr lang="en-US">
                  <a:latin typeface="Arial"/>
                  <a:cs typeface="Arial"/>
                </a:endParaRPr>
              </a:p>
            </p:txBody>
          </p:sp>
          <p:sp>
            <p:nvSpPr>
              <p:cNvPr id="619" name="Line 807"/>
              <p:cNvSpPr>
                <a:spLocks noChangeShapeType="1"/>
              </p:cNvSpPr>
              <p:nvPr/>
            </p:nvSpPr>
            <p:spPr bwMode="auto">
              <a:xfrm>
                <a:off x="812" y="2411"/>
                <a:ext cx="2" cy="30"/>
              </a:xfrm>
              <a:prstGeom prst="line">
                <a:avLst/>
              </a:prstGeom>
              <a:noFill/>
              <a:ln w="7938">
                <a:solidFill>
                  <a:srgbClr val="000000"/>
                </a:solidFill>
                <a:round/>
                <a:headEnd/>
                <a:tailEnd/>
              </a:ln>
            </p:spPr>
            <p:txBody>
              <a:bodyPr/>
              <a:lstStyle/>
              <a:p>
                <a:endParaRPr lang="en-US">
                  <a:latin typeface="Arial"/>
                  <a:cs typeface="Arial"/>
                </a:endParaRPr>
              </a:p>
            </p:txBody>
          </p:sp>
          <p:sp>
            <p:nvSpPr>
              <p:cNvPr id="620" name="Line 808"/>
              <p:cNvSpPr>
                <a:spLocks noChangeShapeType="1"/>
              </p:cNvSpPr>
              <p:nvPr/>
            </p:nvSpPr>
            <p:spPr bwMode="auto">
              <a:xfrm>
                <a:off x="814" y="2441"/>
                <a:ext cx="3" cy="60"/>
              </a:xfrm>
              <a:prstGeom prst="line">
                <a:avLst/>
              </a:prstGeom>
              <a:noFill/>
              <a:ln w="7938">
                <a:solidFill>
                  <a:srgbClr val="000000"/>
                </a:solidFill>
                <a:round/>
                <a:headEnd/>
                <a:tailEnd/>
              </a:ln>
            </p:spPr>
            <p:txBody>
              <a:bodyPr/>
              <a:lstStyle/>
              <a:p>
                <a:endParaRPr lang="en-US">
                  <a:latin typeface="Arial"/>
                  <a:cs typeface="Arial"/>
                </a:endParaRPr>
              </a:p>
            </p:txBody>
          </p:sp>
          <p:sp>
            <p:nvSpPr>
              <p:cNvPr id="621" name="Line 809"/>
              <p:cNvSpPr>
                <a:spLocks noChangeShapeType="1"/>
              </p:cNvSpPr>
              <p:nvPr/>
            </p:nvSpPr>
            <p:spPr bwMode="auto">
              <a:xfrm>
                <a:off x="817" y="2501"/>
                <a:ext cx="2" cy="77"/>
              </a:xfrm>
              <a:prstGeom prst="line">
                <a:avLst/>
              </a:prstGeom>
              <a:noFill/>
              <a:ln w="7938">
                <a:solidFill>
                  <a:srgbClr val="000000"/>
                </a:solidFill>
                <a:round/>
                <a:headEnd/>
                <a:tailEnd/>
              </a:ln>
            </p:spPr>
            <p:txBody>
              <a:bodyPr/>
              <a:lstStyle/>
              <a:p>
                <a:endParaRPr lang="en-US">
                  <a:latin typeface="Arial"/>
                  <a:cs typeface="Arial"/>
                </a:endParaRPr>
              </a:p>
            </p:txBody>
          </p:sp>
          <p:sp>
            <p:nvSpPr>
              <p:cNvPr id="622" name="Line 810"/>
              <p:cNvSpPr>
                <a:spLocks noChangeShapeType="1"/>
              </p:cNvSpPr>
              <p:nvPr/>
            </p:nvSpPr>
            <p:spPr bwMode="auto">
              <a:xfrm>
                <a:off x="819" y="2578"/>
                <a:ext cx="3" cy="65"/>
              </a:xfrm>
              <a:prstGeom prst="line">
                <a:avLst/>
              </a:prstGeom>
              <a:noFill/>
              <a:ln w="7938">
                <a:solidFill>
                  <a:srgbClr val="000000"/>
                </a:solidFill>
                <a:round/>
                <a:headEnd/>
                <a:tailEnd/>
              </a:ln>
            </p:spPr>
            <p:txBody>
              <a:bodyPr/>
              <a:lstStyle/>
              <a:p>
                <a:endParaRPr lang="en-US">
                  <a:latin typeface="Arial"/>
                  <a:cs typeface="Arial"/>
                </a:endParaRPr>
              </a:p>
            </p:txBody>
          </p:sp>
          <p:sp>
            <p:nvSpPr>
              <p:cNvPr id="623" name="Line 811"/>
              <p:cNvSpPr>
                <a:spLocks noChangeShapeType="1"/>
              </p:cNvSpPr>
              <p:nvPr/>
            </p:nvSpPr>
            <p:spPr bwMode="auto">
              <a:xfrm>
                <a:off x="822" y="2643"/>
                <a:ext cx="2" cy="41"/>
              </a:xfrm>
              <a:prstGeom prst="line">
                <a:avLst/>
              </a:prstGeom>
              <a:noFill/>
              <a:ln w="7938">
                <a:solidFill>
                  <a:srgbClr val="000000"/>
                </a:solidFill>
                <a:round/>
                <a:headEnd/>
                <a:tailEnd/>
              </a:ln>
            </p:spPr>
            <p:txBody>
              <a:bodyPr/>
              <a:lstStyle/>
              <a:p>
                <a:endParaRPr lang="en-US">
                  <a:latin typeface="Arial"/>
                  <a:cs typeface="Arial"/>
                </a:endParaRPr>
              </a:p>
            </p:txBody>
          </p:sp>
          <p:sp>
            <p:nvSpPr>
              <p:cNvPr id="624" name="Line 812"/>
              <p:cNvSpPr>
                <a:spLocks noChangeShapeType="1"/>
              </p:cNvSpPr>
              <p:nvPr/>
            </p:nvSpPr>
            <p:spPr bwMode="auto">
              <a:xfrm>
                <a:off x="824" y="2684"/>
                <a:ext cx="3" cy="16"/>
              </a:xfrm>
              <a:prstGeom prst="line">
                <a:avLst/>
              </a:prstGeom>
              <a:noFill/>
              <a:ln w="7938">
                <a:solidFill>
                  <a:srgbClr val="000000"/>
                </a:solidFill>
                <a:round/>
                <a:headEnd/>
                <a:tailEnd/>
              </a:ln>
            </p:spPr>
            <p:txBody>
              <a:bodyPr/>
              <a:lstStyle/>
              <a:p>
                <a:endParaRPr lang="en-US">
                  <a:latin typeface="Arial"/>
                  <a:cs typeface="Arial"/>
                </a:endParaRPr>
              </a:p>
            </p:txBody>
          </p:sp>
          <p:sp>
            <p:nvSpPr>
              <p:cNvPr id="625" name="Line 813"/>
              <p:cNvSpPr>
                <a:spLocks noChangeShapeType="1"/>
              </p:cNvSpPr>
              <p:nvPr/>
            </p:nvSpPr>
            <p:spPr bwMode="auto">
              <a:xfrm>
                <a:off x="827" y="2700"/>
                <a:ext cx="1" cy="6"/>
              </a:xfrm>
              <a:prstGeom prst="line">
                <a:avLst/>
              </a:prstGeom>
              <a:noFill/>
              <a:ln w="7938">
                <a:solidFill>
                  <a:srgbClr val="000000"/>
                </a:solidFill>
                <a:round/>
                <a:headEnd/>
                <a:tailEnd/>
              </a:ln>
            </p:spPr>
            <p:txBody>
              <a:bodyPr/>
              <a:lstStyle/>
              <a:p>
                <a:endParaRPr lang="en-US">
                  <a:latin typeface="Arial"/>
                  <a:cs typeface="Arial"/>
                </a:endParaRPr>
              </a:p>
            </p:txBody>
          </p:sp>
          <p:sp>
            <p:nvSpPr>
              <p:cNvPr id="626" name="Line 814"/>
              <p:cNvSpPr>
                <a:spLocks noChangeShapeType="1"/>
              </p:cNvSpPr>
              <p:nvPr/>
            </p:nvSpPr>
            <p:spPr bwMode="auto">
              <a:xfrm>
                <a:off x="827"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627" name="Line 815"/>
              <p:cNvSpPr>
                <a:spLocks noChangeShapeType="1"/>
              </p:cNvSpPr>
              <p:nvPr/>
            </p:nvSpPr>
            <p:spPr bwMode="auto">
              <a:xfrm>
                <a:off x="829"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28" name="Line 816"/>
              <p:cNvSpPr>
                <a:spLocks noChangeShapeType="1"/>
              </p:cNvSpPr>
              <p:nvPr/>
            </p:nvSpPr>
            <p:spPr bwMode="auto">
              <a:xfrm>
                <a:off x="83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29" name="Line 817"/>
              <p:cNvSpPr>
                <a:spLocks noChangeShapeType="1"/>
              </p:cNvSpPr>
              <p:nvPr/>
            </p:nvSpPr>
            <p:spPr bwMode="auto">
              <a:xfrm>
                <a:off x="83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0" name="Line 818"/>
              <p:cNvSpPr>
                <a:spLocks noChangeShapeType="1"/>
              </p:cNvSpPr>
              <p:nvPr/>
            </p:nvSpPr>
            <p:spPr bwMode="auto">
              <a:xfrm>
                <a:off x="83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1" name="Line 819"/>
              <p:cNvSpPr>
                <a:spLocks noChangeShapeType="1"/>
              </p:cNvSpPr>
              <p:nvPr/>
            </p:nvSpPr>
            <p:spPr bwMode="auto">
              <a:xfrm>
                <a:off x="84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2" name="Line 820"/>
              <p:cNvSpPr>
                <a:spLocks noChangeShapeType="1"/>
              </p:cNvSpPr>
              <p:nvPr/>
            </p:nvSpPr>
            <p:spPr bwMode="auto">
              <a:xfrm>
                <a:off x="84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3" name="Line 821"/>
              <p:cNvSpPr>
                <a:spLocks noChangeShapeType="1"/>
              </p:cNvSpPr>
              <p:nvPr/>
            </p:nvSpPr>
            <p:spPr bwMode="auto">
              <a:xfrm>
                <a:off x="84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4" name="Line 822"/>
              <p:cNvSpPr>
                <a:spLocks noChangeShapeType="1"/>
              </p:cNvSpPr>
              <p:nvPr/>
            </p:nvSpPr>
            <p:spPr bwMode="auto">
              <a:xfrm>
                <a:off x="84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5" name="Line 823"/>
              <p:cNvSpPr>
                <a:spLocks noChangeShapeType="1"/>
              </p:cNvSpPr>
              <p:nvPr/>
            </p:nvSpPr>
            <p:spPr bwMode="auto">
              <a:xfrm>
                <a:off x="850"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6" name="Line 824"/>
              <p:cNvSpPr>
                <a:spLocks noChangeShapeType="1"/>
              </p:cNvSpPr>
              <p:nvPr/>
            </p:nvSpPr>
            <p:spPr bwMode="auto">
              <a:xfrm>
                <a:off x="853"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7" name="Line 825"/>
              <p:cNvSpPr>
                <a:spLocks noChangeShapeType="1"/>
              </p:cNvSpPr>
              <p:nvPr/>
            </p:nvSpPr>
            <p:spPr bwMode="auto">
              <a:xfrm>
                <a:off x="853"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638" name="Line 826"/>
              <p:cNvSpPr>
                <a:spLocks noChangeShapeType="1"/>
              </p:cNvSpPr>
              <p:nvPr/>
            </p:nvSpPr>
            <p:spPr bwMode="auto">
              <a:xfrm>
                <a:off x="855" y="2706"/>
                <a:ext cx="3" cy="1"/>
              </a:xfrm>
              <a:prstGeom prst="line">
                <a:avLst/>
              </a:prstGeom>
              <a:noFill/>
              <a:ln w="7938">
                <a:solidFill>
                  <a:srgbClr val="000000"/>
                </a:solidFill>
                <a:round/>
                <a:headEnd/>
                <a:tailEnd/>
              </a:ln>
            </p:spPr>
            <p:txBody>
              <a:bodyPr/>
              <a:lstStyle/>
              <a:p>
                <a:endParaRPr lang="en-US">
                  <a:latin typeface="Arial"/>
                  <a:cs typeface="Arial"/>
                </a:endParaRPr>
              </a:p>
            </p:txBody>
          </p:sp>
        </p:grpSp>
        <p:grpSp>
          <p:nvGrpSpPr>
            <p:cNvPr id="11" name="Group 827"/>
            <p:cNvGrpSpPr>
              <a:grpSpLocks/>
            </p:cNvGrpSpPr>
            <p:nvPr/>
          </p:nvGrpSpPr>
          <p:grpSpPr bwMode="auto">
            <a:xfrm>
              <a:off x="858" y="2646"/>
              <a:ext cx="469" cy="75"/>
              <a:chOff x="858" y="2646"/>
              <a:chExt cx="469" cy="75"/>
            </a:xfrm>
          </p:grpSpPr>
          <p:sp>
            <p:nvSpPr>
              <p:cNvPr id="239" name="Line 828"/>
              <p:cNvSpPr>
                <a:spLocks noChangeShapeType="1"/>
              </p:cNvSpPr>
              <p:nvPr/>
            </p:nvSpPr>
            <p:spPr bwMode="auto">
              <a:xfrm>
                <a:off x="858"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0" name="Line 829"/>
              <p:cNvSpPr>
                <a:spLocks noChangeShapeType="1"/>
              </p:cNvSpPr>
              <p:nvPr/>
            </p:nvSpPr>
            <p:spPr bwMode="auto">
              <a:xfrm>
                <a:off x="860"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1" name="Line 830"/>
              <p:cNvSpPr>
                <a:spLocks noChangeShapeType="1"/>
              </p:cNvSpPr>
              <p:nvPr/>
            </p:nvSpPr>
            <p:spPr bwMode="auto">
              <a:xfrm>
                <a:off x="863"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2" name="Line 831"/>
              <p:cNvSpPr>
                <a:spLocks noChangeShapeType="1"/>
              </p:cNvSpPr>
              <p:nvPr/>
            </p:nvSpPr>
            <p:spPr bwMode="auto">
              <a:xfrm>
                <a:off x="865"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3" name="Line 832"/>
              <p:cNvSpPr>
                <a:spLocks noChangeShapeType="1"/>
              </p:cNvSpPr>
              <p:nvPr/>
            </p:nvSpPr>
            <p:spPr bwMode="auto">
              <a:xfrm>
                <a:off x="868"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4" name="Line 833"/>
              <p:cNvSpPr>
                <a:spLocks noChangeShapeType="1"/>
              </p:cNvSpPr>
              <p:nvPr/>
            </p:nvSpPr>
            <p:spPr bwMode="auto">
              <a:xfrm>
                <a:off x="871"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5" name="Line 834"/>
              <p:cNvSpPr>
                <a:spLocks noChangeShapeType="1"/>
              </p:cNvSpPr>
              <p:nvPr/>
            </p:nvSpPr>
            <p:spPr bwMode="auto">
              <a:xfrm>
                <a:off x="873"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6" name="Line 835"/>
              <p:cNvSpPr>
                <a:spLocks noChangeShapeType="1"/>
              </p:cNvSpPr>
              <p:nvPr/>
            </p:nvSpPr>
            <p:spPr bwMode="auto">
              <a:xfrm>
                <a:off x="876"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7" name="Line 836"/>
              <p:cNvSpPr>
                <a:spLocks noChangeShapeType="1"/>
              </p:cNvSpPr>
              <p:nvPr/>
            </p:nvSpPr>
            <p:spPr bwMode="auto">
              <a:xfrm>
                <a:off x="878"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8" name="Line 837"/>
              <p:cNvSpPr>
                <a:spLocks noChangeShapeType="1"/>
              </p:cNvSpPr>
              <p:nvPr/>
            </p:nvSpPr>
            <p:spPr bwMode="auto">
              <a:xfrm>
                <a:off x="881"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9" name="Line 838"/>
              <p:cNvSpPr>
                <a:spLocks noChangeShapeType="1"/>
              </p:cNvSpPr>
              <p:nvPr/>
            </p:nvSpPr>
            <p:spPr bwMode="auto">
              <a:xfrm>
                <a:off x="881"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50" name="Line 839"/>
              <p:cNvSpPr>
                <a:spLocks noChangeShapeType="1"/>
              </p:cNvSpPr>
              <p:nvPr/>
            </p:nvSpPr>
            <p:spPr bwMode="auto">
              <a:xfrm flipV="1">
                <a:off x="883" y="2703"/>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251" name="Line 840"/>
              <p:cNvSpPr>
                <a:spLocks noChangeShapeType="1"/>
              </p:cNvSpPr>
              <p:nvPr/>
            </p:nvSpPr>
            <p:spPr bwMode="auto">
              <a:xfrm flipV="1">
                <a:off x="886" y="2698"/>
                <a:ext cx="2" cy="5"/>
              </a:xfrm>
              <a:prstGeom prst="line">
                <a:avLst/>
              </a:prstGeom>
              <a:noFill/>
              <a:ln w="7938">
                <a:solidFill>
                  <a:srgbClr val="000000"/>
                </a:solidFill>
                <a:round/>
                <a:headEnd/>
                <a:tailEnd/>
              </a:ln>
            </p:spPr>
            <p:txBody>
              <a:bodyPr/>
              <a:lstStyle/>
              <a:p>
                <a:endParaRPr lang="en-US">
                  <a:latin typeface="Arial"/>
                  <a:cs typeface="Arial"/>
                </a:endParaRPr>
              </a:p>
            </p:txBody>
          </p:sp>
          <p:sp>
            <p:nvSpPr>
              <p:cNvPr id="252" name="Line 841"/>
              <p:cNvSpPr>
                <a:spLocks noChangeShapeType="1"/>
              </p:cNvSpPr>
              <p:nvPr/>
            </p:nvSpPr>
            <p:spPr bwMode="auto">
              <a:xfrm flipV="1">
                <a:off x="888" y="2684"/>
                <a:ext cx="3" cy="14"/>
              </a:xfrm>
              <a:prstGeom prst="line">
                <a:avLst/>
              </a:prstGeom>
              <a:noFill/>
              <a:ln w="7938">
                <a:solidFill>
                  <a:srgbClr val="000000"/>
                </a:solidFill>
                <a:round/>
                <a:headEnd/>
                <a:tailEnd/>
              </a:ln>
            </p:spPr>
            <p:txBody>
              <a:bodyPr/>
              <a:lstStyle/>
              <a:p>
                <a:endParaRPr lang="en-US">
                  <a:latin typeface="Arial"/>
                  <a:cs typeface="Arial"/>
                </a:endParaRPr>
              </a:p>
            </p:txBody>
          </p:sp>
          <p:sp>
            <p:nvSpPr>
              <p:cNvPr id="253" name="Line 842"/>
              <p:cNvSpPr>
                <a:spLocks noChangeShapeType="1"/>
              </p:cNvSpPr>
              <p:nvPr/>
            </p:nvSpPr>
            <p:spPr bwMode="auto">
              <a:xfrm flipV="1">
                <a:off x="891" y="2668"/>
                <a:ext cx="3" cy="16"/>
              </a:xfrm>
              <a:prstGeom prst="line">
                <a:avLst/>
              </a:prstGeom>
              <a:noFill/>
              <a:ln w="7938">
                <a:solidFill>
                  <a:srgbClr val="000000"/>
                </a:solidFill>
                <a:round/>
                <a:headEnd/>
                <a:tailEnd/>
              </a:ln>
            </p:spPr>
            <p:txBody>
              <a:bodyPr/>
              <a:lstStyle/>
              <a:p>
                <a:endParaRPr lang="en-US">
                  <a:latin typeface="Arial"/>
                  <a:cs typeface="Arial"/>
                </a:endParaRPr>
              </a:p>
            </p:txBody>
          </p:sp>
          <p:sp>
            <p:nvSpPr>
              <p:cNvPr id="254" name="Line 843"/>
              <p:cNvSpPr>
                <a:spLocks noChangeShapeType="1"/>
              </p:cNvSpPr>
              <p:nvPr/>
            </p:nvSpPr>
            <p:spPr bwMode="auto">
              <a:xfrm flipV="1">
                <a:off x="894" y="2651"/>
                <a:ext cx="2" cy="17"/>
              </a:xfrm>
              <a:prstGeom prst="line">
                <a:avLst/>
              </a:prstGeom>
              <a:noFill/>
              <a:ln w="7938">
                <a:solidFill>
                  <a:srgbClr val="000000"/>
                </a:solidFill>
                <a:round/>
                <a:headEnd/>
                <a:tailEnd/>
              </a:ln>
            </p:spPr>
            <p:txBody>
              <a:bodyPr/>
              <a:lstStyle/>
              <a:p>
                <a:endParaRPr lang="en-US">
                  <a:latin typeface="Arial"/>
                  <a:cs typeface="Arial"/>
                </a:endParaRPr>
              </a:p>
            </p:txBody>
          </p:sp>
          <p:sp>
            <p:nvSpPr>
              <p:cNvPr id="255" name="Line 844"/>
              <p:cNvSpPr>
                <a:spLocks noChangeShapeType="1"/>
              </p:cNvSpPr>
              <p:nvPr/>
            </p:nvSpPr>
            <p:spPr bwMode="auto">
              <a:xfrm flipV="1">
                <a:off x="896" y="2646"/>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256" name="Line 845"/>
              <p:cNvSpPr>
                <a:spLocks noChangeShapeType="1"/>
              </p:cNvSpPr>
              <p:nvPr/>
            </p:nvSpPr>
            <p:spPr bwMode="auto">
              <a:xfrm>
                <a:off x="899" y="2646"/>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257" name="Line 846"/>
              <p:cNvSpPr>
                <a:spLocks noChangeShapeType="1"/>
              </p:cNvSpPr>
              <p:nvPr/>
            </p:nvSpPr>
            <p:spPr bwMode="auto">
              <a:xfrm>
                <a:off x="901" y="2657"/>
                <a:ext cx="3" cy="16"/>
              </a:xfrm>
              <a:prstGeom prst="line">
                <a:avLst/>
              </a:prstGeom>
              <a:noFill/>
              <a:ln w="7938">
                <a:solidFill>
                  <a:srgbClr val="000000"/>
                </a:solidFill>
                <a:round/>
                <a:headEnd/>
                <a:tailEnd/>
              </a:ln>
            </p:spPr>
            <p:txBody>
              <a:bodyPr/>
              <a:lstStyle/>
              <a:p>
                <a:endParaRPr lang="en-US">
                  <a:latin typeface="Arial"/>
                  <a:cs typeface="Arial"/>
                </a:endParaRPr>
              </a:p>
            </p:txBody>
          </p:sp>
          <p:sp>
            <p:nvSpPr>
              <p:cNvPr id="258" name="Line 847"/>
              <p:cNvSpPr>
                <a:spLocks noChangeShapeType="1"/>
              </p:cNvSpPr>
              <p:nvPr/>
            </p:nvSpPr>
            <p:spPr bwMode="auto">
              <a:xfrm>
                <a:off x="904" y="2673"/>
                <a:ext cx="2" cy="17"/>
              </a:xfrm>
              <a:prstGeom prst="line">
                <a:avLst/>
              </a:prstGeom>
              <a:noFill/>
              <a:ln w="7938">
                <a:solidFill>
                  <a:srgbClr val="000000"/>
                </a:solidFill>
                <a:round/>
                <a:headEnd/>
                <a:tailEnd/>
              </a:ln>
            </p:spPr>
            <p:txBody>
              <a:bodyPr/>
              <a:lstStyle/>
              <a:p>
                <a:endParaRPr lang="en-US">
                  <a:latin typeface="Arial"/>
                  <a:cs typeface="Arial"/>
                </a:endParaRPr>
              </a:p>
            </p:txBody>
          </p:sp>
          <p:sp>
            <p:nvSpPr>
              <p:cNvPr id="259" name="Line 848"/>
              <p:cNvSpPr>
                <a:spLocks noChangeShapeType="1"/>
              </p:cNvSpPr>
              <p:nvPr/>
            </p:nvSpPr>
            <p:spPr bwMode="auto">
              <a:xfrm>
                <a:off x="906" y="2690"/>
                <a:ext cx="1" cy="10"/>
              </a:xfrm>
              <a:prstGeom prst="line">
                <a:avLst/>
              </a:prstGeom>
              <a:noFill/>
              <a:ln w="7938">
                <a:solidFill>
                  <a:srgbClr val="000000"/>
                </a:solidFill>
                <a:round/>
                <a:headEnd/>
                <a:tailEnd/>
              </a:ln>
            </p:spPr>
            <p:txBody>
              <a:bodyPr/>
              <a:lstStyle/>
              <a:p>
                <a:endParaRPr lang="en-US">
                  <a:latin typeface="Arial"/>
                  <a:cs typeface="Arial"/>
                </a:endParaRPr>
              </a:p>
            </p:txBody>
          </p:sp>
          <p:sp>
            <p:nvSpPr>
              <p:cNvPr id="260" name="Line 849"/>
              <p:cNvSpPr>
                <a:spLocks noChangeShapeType="1"/>
              </p:cNvSpPr>
              <p:nvPr/>
            </p:nvSpPr>
            <p:spPr bwMode="auto">
              <a:xfrm>
                <a:off x="906" y="2700"/>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261" name="Line 850"/>
              <p:cNvSpPr>
                <a:spLocks noChangeShapeType="1"/>
              </p:cNvSpPr>
              <p:nvPr/>
            </p:nvSpPr>
            <p:spPr bwMode="auto">
              <a:xfrm>
                <a:off x="909" y="2703"/>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262" name="Line 851"/>
              <p:cNvSpPr>
                <a:spLocks noChangeShapeType="1"/>
              </p:cNvSpPr>
              <p:nvPr/>
            </p:nvSpPr>
            <p:spPr bwMode="auto">
              <a:xfrm>
                <a:off x="912"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3" name="Line 852"/>
              <p:cNvSpPr>
                <a:spLocks noChangeShapeType="1"/>
              </p:cNvSpPr>
              <p:nvPr/>
            </p:nvSpPr>
            <p:spPr bwMode="auto">
              <a:xfrm>
                <a:off x="914"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4" name="Line 853"/>
              <p:cNvSpPr>
                <a:spLocks noChangeShapeType="1"/>
              </p:cNvSpPr>
              <p:nvPr/>
            </p:nvSpPr>
            <p:spPr bwMode="auto">
              <a:xfrm>
                <a:off x="917"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5" name="Line 854"/>
              <p:cNvSpPr>
                <a:spLocks noChangeShapeType="1"/>
              </p:cNvSpPr>
              <p:nvPr/>
            </p:nvSpPr>
            <p:spPr bwMode="auto">
              <a:xfrm>
                <a:off x="919"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6" name="Line 855"/>
              <p:cNvSpPr>
                <a:spLocks noChangeShapeType="1"/>
              </p:cNvSpPr>
              <p:nvPr/>
            </p:nvSpPr>
            <p:spPr bwMode="auto">
              <a:xfrm>
                <a:off x="922"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7" name="Line 856"/>
              <p:cNvSpPr>
                <a:spLocks noChangeShapeType="1"/>
              </p:cNvSpPr>
              <p:nvPr/>
            </p:nvSpPr>
            <p:spPr bwMode="auto">
              <a:xfrm>
                <a:off x="924"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8" name="Line 857"/>
              <p:cNvSpPr>
                <a:spLocks noChangeShapeType="1"/>
              </p:cNvSpPr>
              <p:nvPr/>
            </p:nvSpPr>
            <p:spPr bwMode="auto">
              <a:xfrm>
                <a:off x="92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69" name="Line 858"/>
              <p:cNvSpPr>
                <a:spLocks noChangeShapeType="1"/>
              </p:cNvSpPr>
              <p:nvPr/>
            </p:nvSpPr>
            <p:spPr bwMode="auto">
              <a:xfrm>
                <a:off x="93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0" name="Line 859"/>
              <p:cNvSpPr>
                <a:spLocks noChangeShapeType="1"/>
              </p:cNvSpPr>
              <p:nvPr/>
            </p:nvSpPr>
            <p:spPr bwMode="auto">
              <a:xfrm>
                <a:off x="932" y="2706"/>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1" name="Line 860"/>
              <p:cNvSpPr>
                <a:spLocks noChangeShapeType="1"/>
              </p:cNvSpPr>
              <p:nvPr/>
            </p:nvSpPr>
            <p:spPr bwMode="auto">
              <a:xfrm>
                <a:off x="93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2" name="Line 861"/>
              <p:cNvSpPr>
                <a:spLocks noChangeShapeType="1"/>
              </p:cNvSpPr>
              <p:nvPr/>
            </p:nvSpPr>
            <p:spPr bwMode="auto">
              <a:xfrm>
                <a:off x="93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3" name="Line 862"/>
              <p:cNvSpPr>
                <a:spLocks noChangeShapeType="1"/>
              </p:cNvSpPr>
              <p:nvPr/>
            </p:nvSpPr>
            <p:spPr bwMode="auto">
              <a:xfrm>
                <a:off x="937"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4" name="Line 863"/>
              <p:cNvSpPr>
                <a:spLocks noChangeShapeType="1"/>
              </p:cNvSpPr>
              <p:nvPr/>
            </p:nvSpPr>
            <p:spPr bwMode="auto">
              <a:xfrm>
                <a:off x="940"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5" name="Line 864"/>
              <p:cNvSpPr>
                <a:spLocks noChangeShapeType="1"/>
              </p:cNvSpPr>
              <p:nvPr/>
            </p:nvSpPr>
            <p:spPr bwMode="auto">
              <a:xfrm>
                <a:off x="942" y="2706"/>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6" name="Line 865"/>
              <p:cNvSpPr>
                <a:spLocks noChangeShapeType="1"/>
              </p:cNvSpPr>
              <p:nvPr/>
            </p:nvSpPr>
            <p:spPr bwMode="auto">
              <a:xfrm>
                <a:off x="945" y="2706"/>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7" name="Line 866"/>
              <p:cNvSpPr>
                <a:spLocks noChangeShapeType="1"/>
              </p:cNvSpPr>
              <p:nvPr/>
            </p:nvSpPr>
            <p:spPr bwMode="auto">
              <a:xfrm>
                <a:off x="947" y="2706"/>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278" name="Line 867"/>
              <p:cNvSpPr>
                <a:spLocks noChangeShapeType="1"/>
              </p:cNvSpPr>
              <p:nvPr/>
            </p:nvSpPr>
            <p:spPr bwMode="auto">
              <a:xfrm>
                <a:off x="950"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79" name="Line 868"/>
              <p:cNvSpPr>
                <a:spLocks noChangeShapeType="1"/>
              </p:cNvSpPr>
              <p:nvPr/>
            </p:nvSpPr>
            <p:spPr bwMode="auto">
              <a:xfrm>
                <a:off x="953"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0" name="Line 869"/>
              <p:cNvSpPr>
                <a:spLocks noChangeShapeType="1"/>
              </p:cNvSpPr>
              <p:nvPr/>
            </p:nvSpPr>
            <p:spPr bwMode="auto">
              <a:xfrm>
                <a:off x="95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1" name="Line 870"/>
              <p:cNvSpPr>
                <a:spLocks noChangeShapeType="1"/>
              </p:cNvSpPr>
              <p:nvPr/>
            </p:nvSpPr>
            <p:spPr bwMode="auto">
              <a:xfrm>
                <a:off x="958"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2" name="Line 871"/>
              <p:cNvSpPr>
                <a:spLocks noChangeShapeType="1"/>
              </p:cNvSpPr>
              <p:nvPr/>
            </p:nvSpPr>
            <p:spPr bwMode="auto">
              <a:xfrm>
                <a:off x="960"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3" name="Line 872"/>
              <p:cNvSpPr>
                <a:spLocks noChangeShapeType="1"/>
              </p:cNvSpPr>
              <p:nvPr/>
            </p:nvSpPr>
            <p:spPr bwMode="auto">
              <a:xfrm>
                <a:off x="960"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4" name="Line 873"/>
              <p:cNvSpPr>
                <a:spLocks noChangeShapeType="1"/>
              </p:cNvSpPr>
              <p:nvPr/>
            </p:nvSpPr>
            <p:spPr bwMode="auto">
              <a:xfrm>
                <a:off x="963"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5" name="Line 874"/>
              <p:cNvSpPr>
                <a:spLocks noChangeShapeType="1"/>
              </p:cNvSpPr>
              <p:nvPr/>
            </p:nvSpPr>
            <p:spPr bwMode="auto">
              <a:xfrm>
                <a:off x="96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6" name="Line 875"/>
              <p:cNvSpPr>
                <a:spLocks noChangeShapeType="1"/>
              </p:cNvSpPr>
              <p:nvPr/>
            </p:nvSpPr>
            <p:spPr bwMode="auto">
              <a:xfrm>
                <a:off x="968"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7" name="Line 876"/>
              <p:cNvSpPr>
                <a:spLocks noChangeShapeType="1"/>
              </p:cNvSpPr>
              <p:nvPr/>
            </p:nvSpPr>
            <p:spPr bwMode="auto">
              <a:xfrm>
                <a:off x="971"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8" name="Line 877"/>
              <p:cNvSpPr>
                <a:spLocks noChangeShapeType="1"/>
              </p:cNvSpPr>
              <p:nvPr/>
            </p:nvSpPr>
            <p:spPr bwMode="auto">
              <a:xfrm>
                <a:off x="973"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89" name="Line 878"/>
              <p:cNvSpPr>
                <a:spLocks noChangeShapeType="1"/>
              </p:cNvSpPr>
              <p:nvPr/>
            </p:nvSpPr>
            <p:spPr bwMode="auto">
              <a:xfrm>
                <a:off x="976"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0" name="Line 879"/>
              <p:cNvSpPr>
                <a:spLocks noChangeShapeType="1"/>
              </p:cNvSpPr>
              <p:nvPr/>
            </p:nvSpPr>
            <p:spPr bwMode="auto">
              <a:xfrm>
                <a:off x="978"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1" name="Line 880"/>
              <p:cNvSpPr>
                <a:spLocks noChangeShapeType="1"/>
              </p:cNvSpPr>
              <p:nvPr/>
            </p:nvSpPr>
            <p:spPr bwMode="auto">
              <a:xfrm>
                <a:off x="981"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2" name="Line 881"/>
              <p:cNvSpPr>
                <a:spLocks noChangeShapeType="1"/>
              </p:cNvSpPr>
              <p:nvPr/>
            </p:nvSpPr>
            <p:spPr bwMode="auto">
              <a:xfrm>
                <a:off x="983"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3" name="Line 882"/>
              <p:cNvSpPr>
                <a:spLocks noChangeShapeType="1"/>
              </p:cNvSpPr>
              <p:nvPr/>
            </p:nvSpPr>
            <p:spPr bwMode="auto">
              <a:xfrm>
                <a:off x="986"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4" name="Line 883"/>
              <p:cNvSpPr>
                <a:spLocks noChangeShapeType="1"/>
              </p:cNvSpPr>
              <p:nvPr/>
            </p:nvSpPr>
            <p:spPr bwMode="auto">
              <a:xfrm>
                <a:off x="986"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5" name="Line 884"/>
              <p:cNvSpPr>
                <a:spLocks noChangeShapeType="1"/>
              </p:cNvSpPr>
              <p:nvPr/>
            </p:nvSpPr>
            <p:spPr bwMode="auto">
              <a:xfrm>
                <a:off x="989"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6" name="Line 885"/>
              <p:cNvSpPr>
                <a:spLocks noChangeShapeType="1"/>
              </p:cNvSpPr>
              <p:nvPr/>
            </p:nvSpPr>
            <p:spPr bwMode="auto">
              <a:xfrm>
                <a:off x="991"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7" name="Line 886"/>
              <p:cNvSpPr>
                <a:spLocks noChangeShapeType="1"/>
              </p:cNvSpPr>
              <p:nvPr/>
            </p:nvSpPr>
            <p:spPr bwMode="auto">
              <a:xfrm>
                <a:off x="994"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8" name="Line 887"/>
              <p:cNvSpPr>
                <a:spLocks noChangeShapeType="1"/>
              </p:cNvSpPr>
              <p:nvPr/>
            </p:nvSpPr>
            <p:spPr bwMode="auto">
              <a:xfrm>
                <a:off x="996"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99" name="Line 888"/>
              <p:cNvSpPr>
                <a:spLocks noChangeShapeType="1"/>
              </p:cNvSpPr>
              <p:nvPr/>
            </p:nvSpPr>
            <p:spPr bwMode="auto">
              <a:xfrm>
                <a:off x="999"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0" name="Line 889"/>
              <p:cNvSpPr>
                <a:spLocks noChangeShapeType="1"/>
              </p:cNvSpPr>
              <p:nvPr/>
            </p:nvSpPr>
            <p:spPr bwMode="auto">
              <a:xfrm>
                <a:off x="1001"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1" name="Line 890"/>
              <p:cNvSpPr>
                <a:spLocks noChangeShapeType="1"/>
              </p:cNvSpPr>
              <p:nvPr/>
            </p:nvSpPr>
            <p:spPr bwMode="auto">
              <a:xfrm>
                <a:off x="1004"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2" name="Line 891"/>
              <p:cNvSpPr>
                <a:spLocks noChangeShapeType="1"/>
              </p:cNvSpPr>
              <p:nvPr/>
            </p:nvSpPr>
            <p:spPr bwMode="auto">
              <a:xfrm>
                <a:off x="1006"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3" name="Line 892"/>
              <p:cNvSpPr>
                <a:spLocks noChangeShapeType="1"/>
              </p:cNvSpPr>
              <p:nvPr/>
            </p:nvSpPr>
            <p:spPr bwMode="auto">
              <a:xfrm>
                <a:off x="1009"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4" name="Line 893"/>
              <p:cNvSpPr>
                <a:spLocks noChangeShapeType="1"/>
              </p:cNvSpPr>
              <p:nvPr/>
            </p:nvSpPr>
            <p:spPr bwMode="auto">
              <a:xfrm>
                <a:off x="1012"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5" name="Line 894"/>
              <p:cNvSpPr>
                <a:spLocks noChangeShapeType="1"/>
              </p:cNvSpPr>
              <p:nvPr/>
            </p:nvSpPr>
            <p:spPr bwMode="auto">
              <a:xfrm>
                <a:off x="1012"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6" name="Line 895"/>
              <p:cNvSpPr>
                <a:spLocks noChangeShapeType="1"/>
              </p:cNvSpPr>
              <p:nvPr/>
            </p:nvSpPr>
            <p:spPr bwMode="auto">
              <a:xfrm>
                <a:off x="1014"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7" name="Line 896"/>
              <p:cNvSpPr>
                <a:spLocks noChangeShapeType="1"/>
              </p:cNvSpPr>
              <p:nvPr/>
            </p:nvSpPr>
            <p:spPr bwMode="auto">
              <a:xfrm>
                <a:off x="1017"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8" name="Line 897"/>
              <p:cNvSpPr>
                <a:spLocks noChangeShapeType="1"/>
              </p:cNvSpPr>
              <p:nvPr/>
            </p:nvSpPr>
            <p:spPr bwMode="auto">
              <a:xfrm>
                <a:off x="1019"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09" name="Line 898"/>
              <p:cNvSpPr>
                <a:spLocks noChangeShapeType="1"/>
              </p:cNvSpPr>
              <p:nvPr/>
            </p:nvSpPr>
            <p:spPr bwMode="auto">
              <a:xfrm>
                <a:off x="1022"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0" name="Line 899"/>
              <p:cNvSpPr>
                <a:spLocks noChangeShapeType="1"/>
              </p:cNvSpPr>
              <p:nvPr/>
            </p:nvSpPr>
            <p:spPr bwMode="auto">
              <a:xfrm>
                <a:off x="1024"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1" name="Line 900"/>
              <p:cNvSpPr>
                <a:spLocks noChangeShapeType="1"/>
              </p:cNvSpPr>
              <p:nvPr/>
            </p:nvSpPr>
            <p:spPr bwMode="auto">
              <a:xfrm>
                <a:off x="1027"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2" name="Line 901"/>
              <p:cNvSpPr>
                <a:spLocks noChangeShapeType="1"/>
              </p:cNvSpPr>
              <p:nvPr/>
            </p:nvSpPr>
            <p:spPr bwMode="auto">
              <a:xfrm>
                <a:off x="1030"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3" name="Line 902"/>
              <p:cNvSpPr>
                <a:spLocks noChangeShapeType="1"/>
              </p:cNvSpPr>
              <p:nvPr/>
            </p:nvSpPr>
            <p:spPr bwMode="auto">
              <a:xfrm>
                <a:off x="1032"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4" name="Line 903"/>
              <p:cNvSpPr>
                <a:spLocks noChangeShapeType="1"/>
              </p:cNvSpPr>
              <p:nvPr/>
            </p:nvSpPr>
            <p:spPr bwMode="auto">
              <a:xfrm>
                <a:off x="1035"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5" name="Line 904"/>
              <p:cNvSpPr>
                <a:spLocks noChangeShapeType="1"/>
              </p:cNvSpPr>
              <p:nvPr/>
            </p:nvSpPr>
            <p:spPr bwMode="auto">
              <a:xfrm>
                <a:off x="1037"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6" name="Line 905"/>
              <p:cNvSpPr>
                <a:spLocks noChangeShapeType="1"/>
              </p:cNvSpPr>
              <p:nvPr/>
            </p:nvSpPr>
            <p:spPr bwMode="auto">
              <a:xfrm>
                <a:off x="1040"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7" name="Line 906"/>
              <p:cNvSpPr>
                <a:spLocks noChangeShapeType="1"/>
              </p:cNvSpPr>
              <p:nvPr/>
            </p:nvSpPr>
            <p:spPr bwMode="auto">
              <a:xfrm>
                <a:off x="1040"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8" name="Line 907"/>
              <p:cNvSpPr>
                <a:spLocks noChangeShapeType="1"/>
              </p:cNvSpPr>
              <p:nvPr/>
            </p:nvSpPr>
            <p:spPr bwMode="auto">
              <a:xfrm>
                <a:off x="1042"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19" name="Line 908"/>
              <p:cNvSpPr>
                <a:spLocks noChangeShapeType="1"/>
              </p:cNvSpPr>
              <p:nvPr/>
            </p:nvSpPr>
            <p:spPr bwMode="auto">
              <a:xfrm>
                <a:off x="104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0" name="Line 909"/>
              <p:cNvSpPr>
                <a:spLocks noChangeShapeType="1"/>
              </p:cNvSpPr>
              <p:nvPr/>
            </p:nvSpPr>
            <p:spPr bwMode="auto">
              <a:xfrm>
                <a:off x="1048"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1" name="Line 910"/>
              <p:cNvSpPr>
                <a:spLocks noChangeShapeType="1"/>
              </p:cNvSpPr>
              <p:nvPr/>
            </p:nvSpPr>
            <p:spPr bwMode="auto">
              <a:xfrm>
                <a:off x="1050"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2" name="Line 911"/>
              <p:cNvSpPr>
                <a:spLocks noChangeShapeType="1"/>
              </p:cNvSpPr>
              <p:nvPr/>
            </p:nvSpPr>
            <p:spPr bwMode="auto">
              <a:xfrm>
                <a:off x="1053"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3" name="Line 912"/>
              <p:cNvSpPr>
                <a:spLocks noChangeShapeType="1"/>
              </p:cNvSpPr>
              <p:nvPr/>
            </p:nvSpPr>
            <p:spPr bwMode="auto">
              <a:xfrm>
                <a:off x="105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4" name="Line 913"/>
              <p:cNvSpPr>
                <a:spLocks noChangeShapeType="1"/>
              </p:cNvSpPr>
              <p:nvPr/>
            </p:nvSpPr>
            <p:spPr bwMode="auto">
              <a:xfrm>
                <a:off x="1058"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5" name="Line 914"/>
              <p:cNvSpPr>
                <a:spLocks noChangeShapeType="1"/>
              </p:cNvSpPr>
              <p:nvPr/>
            </p:nvSpPr>
            <p:spPr bwMode="auto">
              <a:xfrm>
                <a:off x="1060"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6" name="Line 915"/>
              <p:cNvSpPr>
                <a:spLocks noChangeShapeType="1"/>
              </p:cNvSpPr>
              <p:nvPr/>
            </p:nvSpPr>
            <p:spPr bwMode="auto">
              <a:xfrm>
                <a:off x="1063"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7" name="Line 916"/>
              <p:cNvSpPr>
                <a:spLocks noChangeShapeType="1"/>
              </p:cNvSpPr>
              <p:nvPr/>
            </p:nvSpPr>
            <p:spPr bwMode="auto">
              <a:xfrm>
                <a:off x="1065" y="2709"/>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8" name="Line 917"/>
              <p:cNvSpPr>
                <a:spLocks noChangeShapeType="1"/>
              </p:cNvSpPr>
              <p:nvPr/>
            </p:nvSpPr>
            <p:spPr bwMode="auto">
              <a:xfrm>
                <a:off x="1065"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29" name="Line 918"/>
              <p:cNvSpPr>
                <a:spLocks noChangeShapeType="1"/>
              </p:cNvSpPr>
              <p:nvPr/>
            </p:nvSpPr>
            <p:spPr bwMode="auto">
              <a:xfrm>
                <a:off x="1068"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0" name="Line 919"/>
              <p:cNvSpPr>
                <a:spLocks noChangeShapeType="1"/>
              </p:cNvSpPr>
              <p:nvPr/>
            </p:nvSpPr>
            <p:spPr bwMode="auto">
              <a:xfrm>
                <a:off x="1071"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1" name="Line 920"/>
              <p:cNvSpPr>
                <a:spLocks noChangeShapeType="1"/>
              </p:cNvSpPr>
              <p:nvPr/>
            </p:nvSpPr>
            <p:spPr bwMode="auto">
              <a:xfrm>
                <a:off x="1073" y="2709"/>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2" name="Line 921"/>
              <p:cNvSpPr>
                <a:spLocks noChangeShapeType="1"/>
              </p:cNvSpPr>
              <p:nvPr/>
            </p:nvSpPr>
            <p:spPr bwMode="auto">
              <a:xfrm>
                <a:off x="1076" y="2709"/>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3" name="Line 922"/>
              <p:cNvSpPr>
                <a:spLocks noChangeShapeType="1"/>
              </p:cNvSpPr>
              <p:nvPr/>
            </p:nvSpPr>
            <p:spPr bwMode="auto">
              <a:xfrm>
                <a:off x="1078" y="2709"/>
                <a:ext cx="3" cy="2"/>
              </a:xfrm>
              <a:prstGeom prst="line">
                <a:avLst/>
              </a:prstGeom>
              <a:noFill/>
              <a:ln w="7938">
                <a:solidFill>
                  <a:srgbClr val="000000"/>
                </a:solidFill>
                <a:round/>
                <a:headEnd/>
                <a:tailEnd/>
              </a:ln>
            </p:spPr>
            <p:txBody>
              <a:bodyPr/>
              <a:lstStyle/>
              <a:p>
                <a:endParaRPr lang="en-US">
                  <a:latin typeface="Arial"/>
                  <a:cs typeface="Arial"/>
                </a:endParaRPr>
              </a:p>
            </p:txBody>
          </p:sp>
          <p:sp>
            <p:nvSpPr>
              <p:cNvPr id="334" name="Line 923"/>
              <p:cNvSpPr>
                <a:spLocks noChangeShapeType="1"/>
              </p:cNvSpPr>
              <p:nvPr/>
            </p:nvSpPr>
            <p:spPr bwMode="auto">
              <a:xfrm>
                <a:off x="1081"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5" name="Line 924"/>
              <p:cNvSpPr>
                <a:spLocks noChangeShapeType="1"/>
              </p:cNvSpPr>
              <p:nvPr/>
            </p:nvSpPr>
            <p:spPr bwMode="auto">
              <a:xfrm>
                <a:off x="1083"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6" name="Line 925"/>
              <p:cNvSpPr>
                <a:spLocks noChangeShapeType="1"/>
              </p:cNvSpPr>
              <p:nvPr/>
            </p:nvSpPr>
            <p:spPr bwMode="auto">
              <a:xfrm>
                <a:off x="1086"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7" name="Line 926"/>
              <p:cNvSpPr>
                <a:spLocks noChangeShapeType="1"/>
              </p:cNvSpPr>
              <p:nvPr/>
            </p:nvSpPr>
            <p:spPr bwMode="auto">
              <a:xfrm>
                <a:off x="1089"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8" name="Line 927"/>
              <p:cNvSpPr>
                <a:spLocks noChangeShapeType="1"/>
              </p:cNvSpPr>
              <p:nvPr/>
            </p:nvSpPr>
            <p:spPr bwMode="auto">
              <a:xfrm>
                <a:off x="1091" y="2711"/>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39" name="Line 928"/>
              <p:cNvSpPr>
                <a:spLocks noChangeShapeType="1"/>
              </p:cNvSpPr>
              <p:nvPr/>
            </p:nvSpPr>
            <p:spPr bwMode="auto">
              <a:xfrm>
                <a:off x="1091"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0" name="Line 929"/>
              <p:cNvSpPr>
                <a:spLocks noChangeShapeType="1"/>
              </p:cNvSpPr>
              <p:nvPr/>
            </p:nvSpPr>
            <p:spPr bwMode="auto">
              <a:xfrm>
                <a:off x="1094"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1" name="Line 930"/>
              <p:cNvSpPr>
                <a:spLocks noChangeShapeType="1"/>
              </p:cNvSpPr>
              <p:nvPr/>
            </p:nvSpPr>
            <p:spPr bwMode="auto">
              <a:xfrm>
                <a:off x="1096"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2" name="Line 931"/>
              <p:cNvSpPr>
                <a:spLocks noChangeShapeType="1"/>
              </p:cNvSpPr>
              <p:nvPr/>
            </p:nvSpPr>
            <p:spPr bwMode="auto">
              <a:xfrm>
                <a:off x="1099"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3" name="Line 932"/>
              <p:cNvSpPr>
                <a:spLocks noChangeShapeType="1"/>
              </p:cNvSpPr>
              <p:nvPr/>
            </p:nvSpPr>
            <p:spPr bwMode="auto">
              <a:xfrm>
                <a:off x="1101"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4" name="Line 933"/>
              <p:cNvSpPr>
                <a:spLocks noChangeShapeType="1"/>
              </p:cNvSpPr>
              <p:nvPr/>
            </p:nvSpPr>
            <p:spPr bwMode="auto">
              <a:xfrm>
                <a:off x="1104"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5" name="Line 934"/>
              <p:cNvSpPr>
                <a:spLocks noChangeShapeType="1"/>
              </p:cNvSpPr>
              <p:nvPr/>
            </p:nvSpPr>
            <p:spPr bwMode="auto">
              <a:xfrm>
                <a:off x="1107"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6" name="Line 935"/>
              <p:cNvSpPr>
                <a:spLocks noChangeShapeType="1"/>
              </p:cNvSpPr>
              <p:nvPr/>
            </p:nvSpPr>
            <p:spPr bwMode="auto">
              <a:xfrm>
                <a:off x="1109"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7" name="Line 936"/>
              <p:cNvSpPr>
                <a:spLocks noChangeShapeType="1"/>
              </p:cNvSpPr>
              <p:nvPr/>
            </p:nvSpPr>
            <p:spPr bwMode="auto">
              <a:xfrm>
                <a:off x="1112"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8" name="Line 937"/>
              <p:cNvSpPr>
                <a:spLocks noChangeShapeType="1"/>
              </p:cNvSpPr>
              <p:nvPr/>
            </p:nvSpPr>
            <p:spPr bwMode="auto">
              <a:xfrm>
                <a:off x="1114"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49" name="Line 938"/>
              <p:cNvSpPr>
                <a:spLocks noChangeShapeType="1"/>
              </p:cNvSpPr>
              <p:nvPr/>
            </p:nvSpPr>
            <p:spPr bwMode="auto">
              <a:xfrm>
                <a:off x="1117"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0" name="Line 939"/>
              <p:cNvSpPr>
                <a:spLocks noChangeShapeType="1"/>
              </p:cNvSpPr>
              <p:nvPr/>
            </p:nvSpPr>
            <p:spPr bwMode="auto">
              <a:xfrm>
                <a:off x="1119" y="2711"/>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1" name="Line 940"/>
              <p:cNvSpPr>
                <a:spLocks noChangeShapeType="1"/>
              </p:cNvSpPr>
              <p:nvPr/>
            </p:nvSpPr>
            <p:spPr bwMode="auto">
              <a:xfrm>
                <a:off x="1119"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2" name="Line 941"/>
              <p:cNvSpPr>
                <a:spLocks noChangeShapeType="1"/>
              </p:cNvSpPr>
              <p:nvPr/>
            </p:nvSpPr>
            <p:spPr bwMode="auto">
              <a:xfrm>
                <a:off x="1122"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3" name="Line 942"/>
              <p:cNvSpPr>
                <a:spLocks noChangeShapeType="1"/>
              </p:cNvSpPr>
              <p:nvPr/>
            </p:nvSpPr>
            <p:spPr bwMode="auto">
              <a:xfrm>
                <a:off x="1124"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4" name="Line 943"/>
              <p:cNvSpPr>
                <a:spLocks noChangeShapeType="1"/>
              </p:cNvSpPr>
              <p:nvPr/>
            </p:nvSpPr>
            <p:spPr bwMode="auto">
              <a:xfrm>
                <a:off x="1127"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5" name="Line 944"/>
              <p:cNvSpPr>
                <a:spLocks noChangeShapeType="1"/>
              </p:cNvSpPr>
              <p:nvPr/>
            </p:nvSpPr>
            <p:spPr bwMode="auto">
              <a:xfrm>
                <a:off x="1130"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6" name="Line 945"/>
              <p:cNvSpPr>
                <a:spLocks noChangeShapeType="1"/>
              </p:cNvSpPr>
              <p:nvPr/>
            </p:nvSpPr>
            <p:spPr bwMode="auto">
              <a:xfrm>
                <a:off x="1132"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7" name="Line 946"/>
              <p:cNvSpPr>
                <a:spLocks noChangeShapeType="1"/>
              </p:cNvSpPr>
              <p:nvPr/>
            </p:nvSpPr>
            <p:spPr bwMode="auto">
              <a:xfrm>
                <a:off x="1135"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8" name="Line 947"/>
              <p:cNvSpPr>
                <a:spLocks noChangeShapeType="1"/>
              </p:cNvSpPr>
              <p:nvPr/>
            </p:nvSpPr>
            <p:spPr bwMode="auto">
              <a:xfrm>
                <a:off x="1137"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59" name="Line 948"/>
              <p:cNvSpPr>
                <a:spLocks noChangeShapeType="1"/>
              </p:cNvSpPr>
              <p:nvPr/>
            </p:nvSpPr>
            <p:spPr bwMode="auto">
              <a:xfrm>
                <a:off x="1140" y="2711"/>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0" name="Line 949"/>
              <p:cNvSpPr>
                <a:spLocks noChangeShapeType="1"/>
              </p:cNvSpPr>
              <p:nvPr/>
            </p:nvSpPr>
            <p:spPr bwMode="auto">
              <a:xfrm>
                <a:off x="1142" y="2711"/>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1" name="Line 950"/>
              <p:cNvSpPr>
                <a:spLocks noChangeShapeType="1"/>
              </p:cNvSpPr>
              <p:nvPr/>
            </p:nvSpPr>
            <p:spPr bwMode="auto">
              <a:xfrm>
                <a:off x="1145" y="2711"/>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2" name="Line 951"/>
              <p:cNvSpPr>
                <a:spLocks noChangeShapeType="1"/>
              </p:cNvSpPr>
              <p:nvPr/>
            </p:nvSpPr>
            <p:spPr bwMode="auto">
              <a:xfrm>
                <a:off x="1145" y="2711"/>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363" name="Line 952"/>
              <p:cNvSpPr>
                <a:spLocks noChangeShapeType="1"/>
              </p:cNvSpPr>
              <p:nvPr/>
            </p:nvSpPr>
            <p:spPr bwMode="auto">
              <a:xfrm>
                <a:off x="1148"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4" name="Line 953"/>
              <p:cNvSpPr>
                <a:spLocks noChangeShapeType="1"/>
              </p:cNvSpPr>
              <p:nvPr/>
            </p:nvSpPr>
            <p:spPr bwMode="auto">
              <a:xfrm>
                <a:off x="1150"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5" name="Line 954"/>
              <p:cNvSpPr>
                <a:spLocks noChangeShapeType="1"/>
              </p:cNvSpPr>
              <p:nvPr/>
            </p:nvSpPr>
            <p:spPr bwMode="auto">
              <a:xfrm>
                <a:off x="1153"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6" name="Line 955"/>
              <p:cNvSpPr>
                <a:spLocks noChangeShapeType="1"/>
              </p:cNvSpPr>
              <p:nvPr/>
            </p:nvSpPr>
            <p:spPr bwMode="auto">
              <a:xfrm>
                <a:off x="1155"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7" name="Line 956"/>
              <p:cNvSpPr>
                <a:spLocks noChangeShapeType="1"/>
              </p:cNvSpPr>
              <p:nvPr/>
            </p:nvSpPr>
            <p:spPr bwMode="auto">
              <a:xfrm>
                <a:off x="1158"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8" name="Line 957"/>
              <p:cNvSpPr>
                <a:spLocks noChangeShapeType="1"/>
              </p:cNvSpPr>
              <p:nvPr/>
            </p:nvSpPr>
            <p:spPr bwMode="auto">
              <a:xfrm>
                <a:off x="1160"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69" name="Line 958"/>
              <p:cNvSpPr>
                <a:spLocks noChangeShapeType="1"/>
              </p:cNvSpPr>
              <p:nvPr/>
            </p:nvSpPr>
            <p:spPr bwMode="auto">
              <a:xfrm>
                <a:off x="1163"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0" name="Line 959"/>
              <p:cNvSpPr>
                <a:spLocks noChangeShapeType="1"/>
              </p:cNvSpPr>
              <p:nvPr/>
            </p:nvSpPr>
            <p:spPr bwMode="auto">
              <a:xfrm>
                <a:off x="1166"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1" name="Line 960"/>
              <p:cNvSpPr>
                <a:spLocks noChangeShapeType="1"/>
              </p:cNvSpPr>
              <p:nvPr/>
            </p:nvSpPr>
            <p:spPr bwMode="auto">
              <a:xfrm>
                <a:off x="1168"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2" name="Line 961"/>
              <p:cNvSpPr>
                <a:spLocks noChangeShapeType="1"/>
              </p:cNvSpPr>
              <p:nvPr/>
            </p:nvSpPr>
            <p:spPr bwMode="auto">
              <a:xfrm>
                <a:off x="1171" y="2714"/>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3" name="Line 962"/>
              <p:cNvSpPr>
                <a:spLocks noChangeShapeType="1"/>
              </p:cNvSpPr>
              <p:nvPr/>
            </p:nvSpPr>
            <p:spPr bwMode="auto">
              <a:xfrm>
                <a:off x="1171"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4" name="Line 963"/>
              <p:cNvSpPr>
                <a:spLocks noChangeShapeType="1"/>
              </p:cNvSpPr>
              <p:nvPr/>
            </p:nvSpPr>
            <p:spPr bwMode="auto">
              <a:xfrm>
                <a:off x="1173"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5" name="Line 964"/>
              <p:cNvSpPr>
                <a:spLocks noChangeShapeType="1"/>
              </p:cNvSpPr>
              <p:nvPr/>
            </p:nvSpPr>
            <p:spPr bwMode="auto">
              <a:xfrm>
                <a:off x="1176"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6" name="Line 965"/>
              <p:cNvSpPr>
                <a:spLocks noChangeShapeType="1"/>
              </p:cNvSpPr>
              <p:nvPr/>
            </p:nvSpPr>
            <p:spPr bwMode="auto">
              <a:xfrm>
                <a:off x="1178"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7" name="Line 966"/>
              <p:cNvSpPr>
                <a:spLocks noChangeShapeType="1"/>
              </p:cNvSpPr>
              <p:nvPr/>
            </p:nvSpPr>
            <p:spPr bwMode="auto">
              <a:xfrm>
                <a:off x="1181"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8" name="Line 967"/>
              <p:cNvSpPr>
                <a:spLocks noChangeShapeType="1"/>
              </p:cNvSpPr>
              <p:nvPr/>
            </p:nvSpPr>
            <p:spPr bwMode="auto">
              <a:xfrm>
                <a:off x="1183"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79" name="Line 968"/>
              <p:cNvSpPr>
                <a:spLocks noChangeShapeType="1"/>
              </p:cNvSpPr>
              <p:nvPr/>
            </p:nvSpPr>
            <p:spPr bwMode="auto">
              <a:xfrm>
                <a:off x="1186"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0" name="Line 969"/>
              <p:cNvSpPr>
                <a:spLocks noChangeShapeType="1"/>
              </p:cNvSpPr>
              <p:nvPr/>
            </p:nvSpPr>
            <p:spPr bwMode="auto">
              <a:xfrm>
                <a:off x="1189"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1" name="Line 970"/>
              <p:cNvSpPr>
                <a:spLocks noChangeShapeType="1"/>
              </p:cNvSpPr>
              <p:nvPr/>
            </p:nvSpPr>
            <p:spPr bwMode="auto">
              <a:xfrm>
                <a:off x="1191"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2" name="Line 971"/>
              <p:cNvSpPr>
                <a:spLocks noChangeShapeType="1"/>
              </p:cNvSpPr>
              <p:nvPr/>
            </p:nvSpPr>
            <p:spPr bwMode="auto">
              <a:xfrm>
                <a:off x="1194"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3" name="Line 972"/>
              <p:cNvSpPr>
                <a:spLocks noChangeShapeType="1"/>
              </p:cNvSpPr>
              <p:nvPr/>
            </p:nvSpPr>
            <p:spPr bwMode="auto">
              <a:xfrm>
                <a:off x="1196" y="2714"/>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4" name="Line 973"/>
              <p:cNvSpPr>
                <a:spLocks noChangeShapeType="1"/>
              </p:cNvSpPr>
              <p:nvPr/>
            </p:nvSpPr>
            <p:spPr bwMode="auto">
              <a:xfrm>
                <a:off x="1196"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5" name="Line 974"/>
              <p:cNvSpPr>
                <a:spLocks noChangeShapeType="1"/>
              </p:cNvSpPr>
              <p:nvPr/>
            </p:nvSpPr>
            <p:spPr bwMode="auto">
              <a:xfrm>
                <a:off x="1199"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6" name="Line 975"/>
              <p:cNvSpPr>
                <a:spLocks noChangeShapeType="1"/>
              </p:cNvSpPr>
              <p:nvPr/>
            </p:nvSpPr>
            <p:spPr bwMode="auto">
              <a:xfrm>
                <a:off x="1201"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7" name="Line 976"/>
              <p:cNvSpPr>
                <a:spLocks noChangeShapeType="1"/>
              </p:cNvSpPr>
              <p:nvPr/>
            </p:nvSpPr>
            <p:spPr bwMode="auto">
              <a:xfrm>
                <a:off x="1204"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8" name="Line 977"/>
              <p:cNvSpPr>
                <a:spLocks noChangeShapeType="1"/>
              </p:cNvSpPr>
              <p:nvPr/>
            </p:nvSpPr>
            <p:spPr bwMode="auto">
              <a:xfrm>
                <a:off x="1207" y="2714"/>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89" name="Line 978"/>
              <p:cNvSpPr>
                <a:spLocks noChangeShapeType="1"/>
              </p:cNvSpPr>
              <p:nvPr/>
            </p:nvSpPr>
            <p:spPr bwMode="auto">
              <a:xfrm>
                <a:off x="1209" y="2714"/>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0" name="Line 979"/>
              <p:cNvSpPr>
                <a:spLocks noChangeShapeType="1"/>
              </p:cNvSpPr>
              <p:nvPr/>
            </p:nvSpPr>
            <p:spPr bwMode="auto">
              <a:xfrm>
                <a:off x="1212" y="2714"/>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391" name="Line 980"/>
              <p:cNvSpPr>
                <a:spLocks noChangeShapeType="1"/>
              </p:cNvSpPr>
              <p:nvPr/>
            </p:nvSpPr>
            <p:spPr bwMode="auto">
              <a:xfrm>
                <a:off x="1214"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2" name="Line 981"/>
              <p:cNvSpPr>
                <a:spLocks noChangeShapeType="1"/>
              </p:cNvSpPr>
              <p:nvPr/>
            </p:nvSpPr>
            <p:spPr bwMode="auto">
              <a:xfrm>
                <a:off x="1217"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3" name="Line 982"/>
              <p:cNvSpPr>
                <a:spLocks noChangeShapeType="1"/>
              </p:cNvSpPr>
              <p:nvPr/>
            </p:nvSpPr>
            <p:spPr bwMode="auto">
              <a:xfrm>
                <a:off x="1219"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4" name="Line 983"/>
              <p:cNvSpPr>
                <a:spLocks noChangeShapeType="1"/>
              </p:cNvSpPr>
              <p:nvPr/>
            </p:nvSpPr>
            <p:spPr bwMode="auto">
              <a:xfrm>
                <a:off x="1222"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5" name="Line 984"/>
              <p:cNvSpPr>
                <a:spLocks noChangeShapeType="1"/>
              </p:cNvSpPr>
              <p:nvPr/>
            </p:nvSpPr>
            <p:spPr bwMode="auto">
              <a:xfrm>
                <a:off x="1225" y="2717"/>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6" name="Line 985"/>
              <p:cNvSpPr>
                <a:spLocks noChangeShapeType="1"/>
              </p:cNvSpPr>
              <p:nvPr/>
            </p:nvSpPr>
            <p:spPr bwMode="auto">
              <a:xfrm>
                <a:off x="1225"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7" name="Line 986"/>
              <p:cNvSpPr>
                <a:spLocks noChangeShapeType="1"/>
              </p:cNvSpPr>
              <p:nvPr/>
            </p:nvSpPr>
            <p:spPr bwMode="auto">
              <a:xfrm>
                <a:off x="1227"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8" name="Line 987"/>
              <p:cNvSpPr>
                <a:spLocks noChangeShapeType="1"/>
              </p:cNvSpPr>
              <p:nvPr/>
            </p:nvSpPr>
            <p:spPr bwMode="auto">
              <a:xfrm>
                <a:off x="1230"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399" name="Line 988"/>
              <p:cNvSpPr>
                <a:spLocks noChangeShapeType="1"/>
              </p:cNvSpPr>
              <p:nvPr/>
            </p:nvSpPr>
            <p:spPr bwMode="auto">
              <a:xfrm>
                <a:off x="1232"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0" name="Line 989"/>
              <p:cNvSpPr>
                <a:spLocks noChangeShapeType="1"/>
              </p:cNvSpPr>
              <p:nvPr/>
            </p:nvSpPr>
            <p:spPr bwMode="auto">
              <a:xfrm>
                <a:off x="1235"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1" name="Line 990"/>
              <p:cNvSpPr>
                <a:spLocks noChangeShapeType="1"/>
              </p:cNvSpPr>
              <p:nvPr/>
            </p:nvSpPr>
            <p:spPr bwMode="auto">
              <a:xfrm>
                <a:off x="1237"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2" name="Line 991"/>
              <p:cNvSpPr>
                <a:spLocks noChangeShapeType="1"/>
              </p:cNvSpPr>
              <p:nvPr/>
            </p:nvSpPr>
            <p:spPr bwMode="auto">
              <a:xfrm>
                <a:off x="1240"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3" name="Line 992"/>
              <p:cNvSpPr>
                <a:spLocks noChangeShapeType="1"/>
              </p:cNvSpPr>
              <p:nvPr/>
            </p:nvSpPr>
            <p:spPr bwMode="auto">
              <a:xfrm>
                <a:off x="1242"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4" name="Line 993"/>
              <p:cNvSpPr>
                <a:spLocks noChangeShapeType="1"/>
              </p:cNvSpPr>
              <p:nvPr/>
            </p:nvSpPr>
            <p:spPr bwMode="auto">
              <a:xfrm>
                <a:off x="1245"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5" name="Line 994"/>
              <p:cNvSpPr>
                <a:spLocks noChangeShapeType="1"/>
              </p:cNvSpPr>
              <p:nvPr/>
            </p:nvSpPr>
            <p:spPr bwMode="auto">
              <a:xfrm>
                <a:off x="1248"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6" name="Line 995"/>
              <p:cNvSpPr>
                <a:spLocks noChangeShapeType="1"/>
              </p:cNvSpPr>
              <p:nvPr/>
            </p:nvSpPr>
            <p:spPr bwMode="auto">
              <a:xfrm>
                <a:off x="1250" y="2717"/>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7" name="Line 996"/>
              <p:cNvSpPr>
                <a:spLocks noChangeShapeType="1"/>
              </p:cNvSpPr>
              <p:nvPr/>
            </p:nvSpPr>
            <p:spPr bwMode="auto">
              <a:xfrm>
                <a:off x="1250"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8" name="Line 997"/>
              <p:cNvSpPr>
                <a:spLocks noChangeShapeType="1"/>
              </p:cNvSpPr>
              <p:nvPr/>
            </p:nvSpPr>
            <p:spPr bwMode="auto">
              <a:xfrm>
                <a:off x="1253"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9" name="Line 998"/>
              <p:cNvSpPr>
                <a:spLocks noChangeShapeType="1"/>
              </p:cNvSpPr>
              <p:nvPr/>
            </p:nvSpPr>
            <p:spPr bwMode="auto">
              <a:xfrm>
                <a:off x="1255"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0" name="Line 999"/>
              <p:cNvSpPr>
                <a:spLocks noChangeShapeType="1"/>
              </p:cNvSpPr>
              <p:nvPr/>
            </p:nvSpPr>
            <p:spPr bwMode="auto">
              <a:xfrm>
                <a:off x="1258"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1" name="Line 1000"/>
              <p:cNvSpPr>
                <a:spLocks noChangeShapeType="1"/>
              </p:cNvSpPr>
              <p:nvPr/>
            </p:nvSpPr>
            <p:spPr bwMode="auto">
              <a:xfrm>
                <a:off x="1260"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2" name="Line 1001"/>
              <p:cNvSpPr>
                <a:spLocks noChangeShapeType="1"/>
              </p:cNvSpPr>
              <p:nvPr/>
            </p:nvSpPr>
            <p:spPr bwMode="auto">
              <a:xfrm>
                <a:off x="1263"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3" name="Line 1002"/>
              <p:cNvSpPr>
                <a:spLocks noChangeShapeType="1"/>
              </p:cNvSpPr>
              <p:nvPr/>
            </p:nvSpPr>
            <p:spPr bwMode="auto">
              <a:xfrm>
                <a:off x="1266"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4" name="Line 1003"/>
              <p:cNvSpPr>
                <a:spLocks noChangeShapeType="1"/>
              </p:cNvSpPr>
              <p:nvPr/>
            </p:nvSpPr>
            <p:spPr bwMode="auto">
              <a:xfrm>
                <a:off x="1268"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5" name="Line 1004"/>
              <p:cNvSpPr>
                <a:spLocks noChangeShapeType="1"/>
              </p:cNvSpPr>
              <p:nvPr/>
            </p:nvSpPr>
            <p:spPr bwMode="auto">
              <a:xfrm>
                <a:off x="1271"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6" name="Line 1005"/>
              <p:cNvSpPr>
                <a:spLocks noChangeShapeType="1"/>
              </p:cNvSpPr>
              <p:nvPr/>
            </p:nvSpPr>
            <p:spPr bwMode="auto">
              <a:xfrm>
                <a:off x="1273"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7" name="Line 1006"/>
              <p:cNvSpPr>
                <a:spLocks noChangeShapeType="1"/>
              </p:cNvSpPr>
              <p:nvPr/>
            </p:nvSpPr>
            <p:spPr bwMode="auto">
              <a:xfrm>
                <a:off x="1276" y="2717"/>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8" name="Line 1007"/>
              <p:cNvSpPr>
                <a:spLocks noChangeShapeType="1"/>
              </p:cNvSpPr>
              <p:nvPr/>
            </p:nvSpPr>
            <p:spPr bwMode="auto">
              <a:xfrm>
                <a:off x="1276"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9" name="Line 1008"/>
              <p:cNvSpPr>
                <a:spLocks noChangeShapeType="1"/>
              </p:cNvSpPr>
              <p:nvPr/>
            </p:nvSpPr>
            <p:spPr bwMode="auto">
              <a:xfrm>
                <a:off x="1278"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0" name="Line 1009"/>
              <p:cNvSpPr>
                <a:spLocks noChangeShapeType="1"/>
              </p:cNvSpPr>
              <p:nvPr/>
            </p:nvSpPr>
            <p:spPr bwMode="auto">
              <a:xfrm>
                <a:off x="1281"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1" name="Line 1010"/>
              <p:cNvSpPr>
                <a:spLocks noChangeShapeType="1"/>
              </p:cNvSpPr>
              <p:nvPr/>
            </p:nvSpPr>
            <p:spPr bwMode="auto">
              <a:xfrm>
                <a:off x="1283"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2" name="Line 1011"/>
              <p:cNvSpPr>
                <a:spLocks noChangeShapeType="1"/>
              </p:cNvSpPr>
              <p:nvPr/>
            </p:nvSpPr>
            <p:spPr bwMode="auto">
              <a:xfrm>
                <a:off x="1286" y="2717"/>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3" name="Line 1012"/>
              <p:cNvSpPr>
                <a:spLocks noChangeShapeType="1"/>
              </p:cNvSpPr>
              <p:nvPr/>
            </p:nvSpPr>
            <p:spPr bwMode="auto">
              <a:xfrm>
                <a:off x="1289" y="2717"/>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4" name="Line 1013"/>
              <p:cNvSpPr>
                <a:spLocks noChangeShapeType="1"/>
              </p:cNvSpPr>
              <p:nvPr/>
            </p:nvSpPr>
            <p:spPr bwMode="auto">
              <a:xfrm>
                <a:off x="1291" y="2717"/>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25" name="Line 1014"/>
              <p:cNvSpPr>
                <a:spLocks noChangeShapeType="1"/>
              </p:cNvSpPr>
              <p:nvPr/>
            </p:nvSpPr>
            <p:spPr bwMode="auto">
              <a:xfrm>
                <a:off x="1294"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6" name="Line 1015"/>
              <p:cNvSpPr>
                <a:spLocks noChangeShapeType="1"/>
              </p:cNvSpPr>
              <p:nvPr/>
            </p:nvSpPr>
            <p:spPr bwMode="auto">
              <a:xfrm>
                <a:off x="1296"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7" name="Line 1016"/>
              <p:cNvSpPr>
                <a:spLocks noChangeShapeType="1"/>
              </p:cNvSpPr>
              <p:nvPr/>
            </p:nvSpPr>
            <p:spPr bwMode="auto">
              <a:xfrm>
                <a:off x="1299"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8" name="Line 1017"/>
              <p:cNvSpPr>
                <a:spLocks noChangeShapeType="1"/>
              </p:cNvSpPr>
              <p:nvPr/>
            </p:nvSpPr>
            <p:spPr bwMode="auto">
              <a:xfrm>
                <a:off x="1301"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9" name="Line 1018"/>
              <p:cNvSpPr>
                <a:spLocks noChangeShapeType="1"/>
              </p:cNvSpPr>
              <p:nvPr/>
            </p:nvSpPr>
            <p:spPr bwMode="auto">
              <a:xfrm>
                <a:off x="1304" y="2720"/>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0" name="Line 1019"/>
              <p:cNvSpPr>
                <a:spLocks noChangeShapeType="1"/>
              </p:cNvSpPr>
              <p:nvPr/>
            </p:nvSpPr>
            <p:spPr bwMode="auto">
              <a:xfrm>
                <a:off x="1304"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1" name="Line 1020"/>
              <p:cNvSpPr>
                <a:spLocks noChangeShapeType="1"/>
              </p:cNvSpPr>
              <p:nvPr/>
            </p:nvSpPr>
            <p:spPr bwMode="auto">
              <a:xfrm>
                <a:off x="1307"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2" name="Line 1021"/>
              <p:cNvSpPr>
                <a:spLocks noChangeShapeType="1"/>
              </p:cNvSpPr>
              <p:nvPr/>
            </p:nvSpPr>
            <p:spPr bwMode="auto">
              <a:xfrm>
                <a:off x="1309"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3" name="Line 1022"/>
              <p:cNvSpPr>
                <a:spLocks noChangeShapeType="1"/>
              </p:cNvSpPr>
              <p:nvPr/>
            </p:nvSpPr>
            <p:spPr bwMode="auto">
              <a:xfrm>
                <a:off x="1312"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4" name="Line 1023"/>
              <p:cNvSpPr>
                <a:spLocks noChangeShapeType="1"/>
              </p:cNvSpPr>
              <p:nvPr/>
            </p:nvSpPr>
            <p:spPr bwMode="auto">
              <a:xfrm>
                <a:off x="1314"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5" name="Line 1024"/>
              <p:cNvSpPr>
                <a:spLocks noChangeShapeType="1"/>
              </p:cNvSpPr>
              <p:nvPr/>
            </p:nvSpPr>
            <p:spPr bwMode="auto">
              <a:xfrm>
                <a:off x="1317"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6" name="Line 1025"/>
              <p:cNvSpPr>
                <a:spLocks noChangeShapeType="1"/>
              </p:cNvSpPr>
              <p:nvPr/>
            </p:nvSpPr>
            <p:spPr bwMode="auto">
              <a:xfrm>
                <a:off x="1319"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7" name="Line 1026"/>
              <p:cNvSpPr>
                <a:spLocks noChangeShapeType="1"/>
              </p:cNvSpPr>
              <p:nvPr/>
            </p:nvSpPr>
            <p:spPr bwMode="auto">
              <a:xfrm>
                <a:off x="1322"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38" name="Line 1027"/>
              <p:cNvSpPr>
                <a:spLocks noChangeShapeType="1"/>
              </p:cNvSpPr>
              <p:nvPr/>
            </p:nvSpPr>
            <p:spPr bwMode="auto">
              <a:xfrm>
                <a:off x="1325" y="2720"/>
                <a:ext cx="2" cy="1"/>
              </a:xfrm>
              <a:prstGeom prst="line">
                <a:avLst/>
              </a:prstGeom>
              <a:noFill/>
              <a:ln w="7938">
                <a:solidFill>
                  <a:srgbClr val="000000"/>
                </a:solidFill>
                <a:round/>
                <a:headEnd/>
                <a:tailEnd/>
              </a:ln>
            </p:spPr>
            <p:txBody>
              <a:bodyPr/>
              <a:lstStyle/>
              <a:p>
                <a:endParaRPr lang="en-US">
                  <a:latin typeface="Arial"/>
                  <a:cs typeface="Arial"/>
                </a:endParaRPr>
              </a:p>
            </p:txBody>
          </p:sp>
        </p:grpSp>
        <p:grpSp>
          <p:nvGrpSpPr>
            <p:cNvPr id="12" name="Group 1028"/>
            <p:cNvGrpSpPr>
              <a:grpSpLocks/>
            </p:cNvGrpSpPr>
            <p:nvPr/>
          </p:nvGrpSpPr>
          <p:grpSpPr bwMode="auto">
            <a:xfrm>
              <a:off x="1327" y="2316"/>
              <a:ext cx="467" cy="410"/>
              <a:chOff x="1327" y="2316"/>
              <a:chExt cx="467" cy="410"/>
            </a:xfrm>
          </p:grpSpPr>
          <p:sp>
            <p:nvSpPr>
              <p:cNvPr id="39" name="Line 1029"/>
              <p:cNvSpPr>
                <a:spLocks noChangeShapeType="1"/>
              </p:cNvSpPr>
              <p:nvPr/>
            </p:nvSpPr>
            <p:spPr bwMode="auto">
              <a:xfrm>
                <a:off x="1327"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40" name="Line 1030"/>
              <p:cNvSpPr>
                <a:spLocks noChangeShapeType="1"/>
              </p:cNvSpPr>
              <p:nvPr/>
            </p:nvSpPr>
            <p:spPr bwMode="auto">
              <a:xfrm>
                <a:off x="1330" y="2720"/>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41" name="Line 1031"/>
              <p:cNvSpPr>
                <a:spLocks noChangeShapeType="1"/>
              </p:cNvSpPr>
              <p:nvPr/>
            </p:nvSpPr>
            <p:spPr bwMode="auto">
              <a:xfrm>
                <a:off x="1330"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42" name="Line 1032"/>
              <p:cNvSpPr>
                <a:spLocks noChangeShapeType="1"/>
              </p:cNvSpPr>
              <p:nvPr/>
            </p:nvSpPr>
            <p:spPr bwMode="auto">
              <a:xfrm flipV="1">
                <a:off x="1332" y="2717"/>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3" name="Line 1033"/>
              <p:cNvSpPr>
                <a:spLocks noChangeShapeType="1"/>
              </p:cNvSpPr>
              <p:nvPr/>
            </p:nvSpPr>
            <p:spPr bwMode="auto">
              <a:xfrm flipV="1">
                <a:off x="1335" y="2714"/>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44" name="Line 1034"/>
              <p:cNvSpPr>
                <a:spLocks noChangeShapeType="1"/>
              </p:cNvSpPr>
              <p:nvPr/>
            </p:nvSpPr>
            <p:spPr bwMode="auto">
              <a:xfrm flipV="1">
                <a:off x="1337" y="2703"/>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5" name="Line 1035"/>
              <p:cNvSpPr>
                <a:spLocks noChangeShapeType="1"/>
              </p:cNvSpPr>
              <p:nvPr/>
            </p:nvSpPr>
            <p:spPr bwMode="auto">
              <a:xfrm flipV="1">
                <a:off x="1340" y="2692"/>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46" name="Line 1036"/>
              <p:cNvSpPr>
                <a:spLocks noChangeShapeType="1"/>
              </p:cNvSpPr>
              <p:nvPr/>
            </p:nvSpPr>
            <p:spPr bwMode="auto">
              <a:xfrm flipV="1">
                <a:off x="1342" y="2679"/>
                <a:ext cx="3" cy="13"/>
              </a:xfrm>
              <a:prstGeom prst="line">
                <a:avLst/>
              </a:prstGeom>
              <a:noFill/>
              <a:ln w="7938">
                <a:solidFill>
                  <a:srgbClr val="000000"/>
                </a:solidFill>
                <a:round/>
                <a:headEnd/>
                <a:tailEnd/>
              </a:ln>
            </p:spPr>
            <p:txBody>
              <a:bodyPr/>
              <a:lstStyle/>
              <a:p>
                <a:endParaRPr lang="en-US">
                  <a:latin typeface="Arial"/>
                  <a:cs typeface="Arial"/>
                </a:endParaRPr>
              </a:p>
            </p:txBody>
          </p:sp>
          <p:sp>
            <p:nvSpPr>
              <p:cNvPr id="47" name="Line 1037"/>
              <p:cNvSpPr>
                <a:spLocks noChangeShapeType="1"/>
              </p:cNvSpPr>
              <p:nvPr/>
            </p:nvSpPr>
            <p:spPr bwMode="auto">
              <a:xfrm flipV="1">
                <a:off x="1345" y="2676"/>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48" name="Line 1038"/>
              <p:cNvSpPr>
                <a:spLocks noChangeShapeType="1"/>
              </p:cNvSpPr>
              <p:nvPr/>
            </p:nvSpPr>
            <p:spPr bwMode="auto">
              <a:xfrm>
                <a:off x="1348" y="2676"/>
                <a:ext cx="2" cy="5"/>
              </a:xfrm>
              <a:prstGeom prst="line">
                <a:avLst/>
              </a:prstGeom>
              <a:noFill/>
              <a:ln w="7938">
                <a:solidFill>
                  <a:srgbClr val="000000"/>
                </a:solidFill>
                <a:round/>
                <a:headEnd/>
                <a:tailEnd/>
              </a:ln>
            </p:spPr>
            <p:txBody>
              <a:bodyPr/>
              <a:lstStyle/>
              <a:p>
                <a:endParaRPr lang="en-US">
                  <a:latin typeface="Arial"/>
                  <a:cs typeface="Arial"/>
                </a:endParaRPr>
              </a:p>
            </p:txBody>
          </p:sp>
          <p:sp>
            <p:nvSpPr>
              <p:cNvPr id="49" name="Line 1039"/>
              <p:cNvSpPr>
                <a:spLocks noChangeShapeType="1"/>
              </p:cNvSpPr>
              <p:nvPr/>
            </p:nvSpPr>
            <p:spPr bwMode="auto">
              <a:xfrm>
                <a:off x="1350" y="2681"/>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50" name="Line 1040"/>
              <p:cNvSpPr>
                <a:spLocks noChangeShapeType="1"/>
              </p:cNvSpPr>
              <p:nvPr/>
            </p:nvSpPr>
            <p:spPr bwMode="auto">
              <a:xfrm>
                <a:off x="1353" y="2692"/>
                <a:ext cx="2" cy="14"/>
              </a:xfrm>
              <a:prstGeom prst="line">
                <a:avLst/>
              </a:prstGeom>
              <a:noFill/>
              <a:ln w="7938">
                <a:solidFill>
                  <a:srgbClr val="000000"/>
                </a:solidFill>
                <a:round/>
                <a:headEnd/>
                <a:tailEnd/>
              </a:ln>
            </p:spPr>
            <p:txBody>
              <a:bodyPr/>
              <a:lstStyle/>
              <a:p>
                <a:endParaRPr lang="en-US">
                  <a:latin typeface="Arial"/>
                  <a:cs typeface="Arial"/>
                </a:endParaRPr>
              </a:p>
            </p:txBody>
          </p:sp>
          <p:sp>
            <p:nvSpPr>
              <p:cNvPr id="51" name="Line 1041"/>
              <p:cNvSpPr>
                <a:spLocks noChangeShapeType="1"/>
              </p:cNvSpPr>
              <p:nvPr/>
            </p:nvSpPr>
            <p:spPr bwMode="auto">
              <a:xfrm>
                <a:off x="1355" y="2706"/>
                <a:ext cx="1" cy="8"/>
              </a:xfrm>
              <a:prstGeom prst="line">
                <a:avLst/>
              </a:prstGeom>
              <a:noFill/>
              <a:ln w="7938">
                <a:solidFill>
                  <a:srgbClr val="000000"/>
                </a:solidFill>
                <a:round/>
                <a:headEnd/>
                <a:tailEnd/>
              </a:ln>
            </p:spPr>
            <p:txBody>
              <a:bodyPr/>
              <a:lstStyle/>
              <a:p>
                <a:endParaRPr lang="en-US">
                  <a:latin typeface="Arial"/>
                  <a:cs typeface="Arial"/>
                </a:endParaRPr>
              </a:p>
            </p:txBody>
          </p:sp>
          <p:sp>
            <p:nvSpPr>
              <p:cNvPr id="52" name="Line 1042"/>
              <p:cNvSpPr>
                <a:spLocks noChangeShapeType="1"/>
              </p:cNvSpPr>
              <p:nvPr/>
            </p:nvSpPr>
            <p:spPr bwMode="auto">
              <a:xfrm>
                <a:off x="1355" y="2714"/>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53" name="Line 1043"/>
              <p:cNvSpPr>
                <a:spLocks noChangeShapeType="1"/>
              </p:cNvSpPr>
              <p:nvPr/>
            </p:nvSpPr>
            <p:spPr bwMode="auto">
              <a:xfrm>
                <a:off x="1358" y="2717"/>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54" name="Line 1044"/>
              <p:cNvSpPr>
                <a:spLocks noChangeShapeType="1"/>
              </p:cNvSpPr>
              <p:nvPr/>
            </p:nvSpPr>
            <p:spPr bwMode="auto">
              <a:xfrm>
                <a:off x="1360"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5" name="Line 1045"/>
              <p:cNvSpPr>
                <a:spLocks noChangeShapeType="1"/>
              </p:cNvSpPr>
              <p:nvPr/>
            </p:nvSpPr>
            <p:spPr bwMode="auto">
              <a:xfrm>
                <a:off x="1363"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6" name="Line 1046"/>
              <p:cNvSpPr>
                <a:spLocks noChangeShapeType="1"/>
              </p:cNvSpPr>
              <p:nvPr/>
            </p:nvSpPr>
            <p:spPr bwMode="auto">
              <a:xfrm>
                <a:off x="1366"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7" name="Line 1047"/>
              <p:cNvSpPr>
                <a:spLocks noChangeShapeType="1"/>
              </p:cNvSpPr>
              <p:nvPr/>
            </p:nvSpPr>
            <p:spPr bwMode="auto">
              <a:xfrm>
                <a:off x="1368" y="2720"/>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58" name="Line 1048"/>
              <p:cNvSpPr>
                <a:spLocks noChangeShapeType="1"/>
              </p:cNvSpPr>
              <p:nvPr/>
            </p:nvSpPr>
            <p:spPr bwMode="auto">
              <a:xfrm>
                <a:off x="1371"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59" name="Line 1049"/>
              <p:cNvSpPr>
                <a:spLocks noChangeShapeType="1"/>
              </p:cNvSpPr>
              <p:nvPr/>
            </p:nvSpPr>
            <p:spPr bwMode="auto">
              <a:xfrm flipV="1">
                <a:off x="1373" y="2714"/>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60" name="Line 1050"/>
              <p:cNvSpPr>
                <a:spLocks noChangeShapeType="1"/>
              </p:cNvSpPr>
              <p:nvPr/>
            </p:nvSpPr>
            <p:spPr bwMode="auto">
              <a:xfrm flipV="1">
                <a:off x="1376" y="2703"/>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61" name="Line 1051"/>
              <p:cNvSpPr>
                <a:spLocks noChangeShapeType="1"/>
              </p:cNvSpPr>
              <p:nvPr/>
            </p:nvSpPr>
            <p:spPr bwMode="auto">
              <a:xfrm flipV="1">
                <a:off x="1378" y="2681"/>
                <a:ext cx="3" cy="22"/>
              </a:xfrm>
              <a:prstGeom prst="line">
                <a:avLst/>
              </a:prstGeom>
              <a:noFill/>
              <a:ln w="7938">
                <a:solidFill>
                  <a:srgbClr val="000000"/>
                </a:solidFill>
                <a:round/>
                <a:headEnd/>
                <a:tailEnd/>
              </a:ln>
            </p:spPr>
            <p:txBody>
              <a:bodyPr/>
              <a:lstStyle/>
              <a:p>
                <a:endParaRPr lang="en-US">
                  <a:latin typeface="Arial"/>
                  <a:cs typeface="Arial"/>
                </a:endParaRPr>
              </a:p>
            </p:txBody>
          </p:sp>
          <p:sp>
            <p:nvSpPr>
              <p:cNvPr id="62" name="Line 1052"/>
              <p:cNvSpPr>
                <a:spLocks noChangeShapeType="1"/>
              </p:cNvSpPr>
              <p:nvPr/>
            </p:nvSpPr>
            <p:spPr bwMode="auto">
              <a:xfrm flipV="1">
                <a:off x="1381" y="2654"/>
                <a:ext cx="3" cy="27"/>
              </a:xfrm>
              <a:prstGeom prst="line">
                <a:avLst/>
              </a:prstGeom>
              <a:noFill/>
              <a:ln w="7938">
                <a:solidFill>
                  <a:srgbClr val="000000"/>
                </a:solidFill>
                <a:round/>
                <a:headEnd/>
                <a:tailEnd/>
              </a:ln>
            </p:spPr>
            <p:txBody>
              <a:bodyPr/>
              <a:lstStyle/>
              <a:p>
                <a:endParaRPr lang="en-US">
                  <a:latin typeface="Arial"/>
                  <a:cs typeface="Arial"/>
                </a:endParaRPr>
              </a:p>
            </p:txBody>
          </p:sp>
          <p:sp>
            <p:nvSpPr>
              <p:cNvPr id="63" name="Line 1053"/>
              <p:cNvSpPr>
                <a:spLocks noChangeShapeType="1"/>
              </p:cNvSpPr>
              <p:nvPr/>
            </p:nvSpPr>
            <p:spPr bwMode="auto">
              <a:xfrm flipV="1">
                <a:off x="1384" y="2632"/>
                <a:ext cx="1" cy="22"/>
              </a:xfrm>
              <a:prstGeom prst="line">
                <a:avLst/>
              </a:prstGeom>
              <a:noFill/>
              <a:ln w="7938">
                <a:solidFill>
                  <a:srgbClr val="000000"/>
                </a:solidFill>
                <a:round/>
                <a:headEnd/>
                <a:tailEnd/>
              </a:ln>
            </p:spPr>
            <p:txBody>
              <a:bodyPr/>
              <a:lstStyle/>
              <a:p>
                <a:endParaRPr lang="en-US">
                  <a:latin typeface="Arial"/>
                  <a:cs typeface="Arial"/>
                </a:endParaRPr>
              </a:p>
            </p:txBody>
          </p:sp>
          <p:sp>
            <p:nvSpPr>
              <p:cNvPr id="64" name="Line 1054"/>
              <p:cNvSpPr>
                <a:spLocks noChangeShapeType="1"/>
              </p:cNvSpPr>
              <p:nvPr/>
            </p:nvSpPr>
            <p:spPr bwMode="auto">
              <a:xfrm flipV="1">
                <a:off x="1384" y="2630"/>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65" name="Line 1055"/>
              <p:cNvSpPr>
                <a:spLocks noChangeShapeType="1"/>
              </p:cNvSpPr>
              <p:nvPr/>
            </p:nvSpPr>
            <p:spPr bwMode="auto">
              <a:xfrm>
                <a:off x="1386" y="2630"/>
                <a:ext cx="3" cy="16"/>
              </a:xfrm>
              <a:prstGeom prst="line">
                <a:avLst/>
              </a:prstGeom>
              <a:noFill/>
              <a:ln w="7938">
                <a:solidFill>
                  <a:srgbClr val="000000"/>
                </a:solidFill>
                <a:round/>
                <a:headEnd/>
                <a:tailEnd/>
              </a:ln>
            </p:spPr>
            <p:txBody>
              <a:bodyPr/>
              <a:lstStyle/>
              <a:p>
                <a:endParaRPr lang="en-US">
                  <a:latin typeface="Arial"/>
                  <a:cs typeface="Arial"/>
                </a:endParaRPr>
              </a:p>
            </p:txBody>
          </p:sp>
          <p:sp>
            <p:nvSpPr>
              <p:cNvPr id="66" name="Line 1056"/>
              <p:cNvSpPr>
                <a:spLocks noChangeShapeType="1"/>
              </p:cNvSpPr>
              <p:nvPr/>
            </p:nvSpPr>
            <p:spPr bwMode="auto">
              <a:xfrm>
                <a:off x="1389" y="2646"/>
                <a:ext cx="2" cy="27"/>
              </a:xfrm>
              <a:prstGeom prst="line">
                <a:avLst/>
              </a:prstGeom>
              <a:noFill/>
              <a:ln w="7938">
                <a:solidFill>
                  <a:srgbClr val="000000"/>
                </a:solidFill>
                <a:round/>
                <a:headEnd/>
                <a:tailEnd/>
              </a:ln>
            </p:spPr>
            <p:txBody>
              <a:bodyPr/>
              <a:lstStyle/>
              <a:p>
                <a:endParaRPr lang="en-US">
                  <a:latin typeface="Arial"/>
                  <a:cs typeface="Arial"/>
                </a:endParaRPr>
              </a:p>
            </p:txBody>
          </p:sp>
          <p:sp>
            <p:nvSpPr>
              <p:cNvPr id="67" name="Line 1057"/>
              <p:cNvSpPr>
                <a:spLocks noChangeShapeType="1"/>
              </p:cNvSpPr>
              <p:nvPr/>
            </p:nvSpPr>
            <p:spPr bwMode="auto">
              <a:xfrm>
                <a:off x="1391" y="2673"/>
                <a:ext cx="3" cy="25"/>
              </a:xfrm>
              <a:prstGeom prst="line">
                <a:avLst/>
              </a:prstGeom>
              <a:noFill/>
              <a:ln w="7938">
                <a:solidFill>
                  <a:srgbClr val="000000"/>
                </a:solidFill>
                <a:round/>
                <a:headEnd/>
                <a:tailEnd/>
              </a:ln>
            </p:spPr>
            <p:txBody>
              <a:bodyPr/>
              <a:lstStyle/>
              <a:p>
                <a:endParaRPr lang="en-US">
                  <a:latin typeface="Arial"/>
                  <a:cs typeface="Arial"/>
                </a:endParaRPr>
              </a:p>
            </p:txBody>
          </p:sp>
          <p:sp>
            <p:nvSpPr>
              <p:cNvPr id="68" name="Line 1058"/>
              <p:cNvSpPr>
                <a:spLocks noChangeShapeType="1"/>
              </p:cNvSpPr>
              <p:nvPr/>
            </p:nvSpPr>
            <p:spPr bwMode="auto">
              <a:xfrm>
                <a:off x="1394" y="2698"/>
                <a:ext cx="2" cy="13"/>
              </a:xfrm>
              <a:prstGeom prst="line">
                <a:avLst/>
              </a:prstGeom>
              <a:noFill/>
              <a:ln w="7938">
                <a:solidFill>
                  <a:srgbClr val="000000"/>
                </a:solidFill>
                <a:round/>
                <a:headEnd/>
                <a:tailEnd/>
              </a:ln>
            </p:spPr>
            <p:txBody>
              <a:bodyPr/>
              <a:lstStyle/>
              <a:p>
                <a:endParaRPr lang="en-US">
                  <a:latin typeface="Arial"/>
                  <a:cs typeface="Arial"/>
                </a:endParaRPr>
              </a:p>
            </p:txBody>
          </p:sp>
          <p:sp>
            <p:nvSpPr>
              <p:cNvPr id="69" name="Line 1059"/>
              <p:cNvSpPr>
                <a:spLocks noChangeShapeType="1"/>
              </p:cNvSpPr>
              <p:nvPr/>
            </p:nvSpPr>
            <p:spPr bwMode="auto">
              <a:xfrm>
                <a:off x="1396" y="2711"/>
                <a:ext cx="3" cy="9"/>
              </a:xfrm>
              <a:prstGeom prst="line">
                <a:avLst/>
              </a:prstGeom>
              <a:noFill/>
              <a:ln w="7938">
                <a:solidFill>
                  <a:srgbClr val="000000"/>
                </a:solidFill>
                <a:round/>
                <a:headEnd/>
                <a:tailEnd/>
              </a:ln>
            </p:spPr>
            <p:txBody>
              <a:bodyPr/>
              <a:lstStyle/>
              <a:p>
                <a:endParaRPr lang="en-US">
                  <a:latin typeface="Arial"/>
                  <a:cs typeface="Arial"/>
                </a:endParaRPr>
              </a:p>
            </p:txBody>
          </p:sp>
          <p:sp>
            <p:nvSpPr>
              <p:cNvPr id="70" name="Line 1060"/>
              <p:cNvSpPr>
                <a:spLocks noChangeShapeType="1"/>
              </p:cNvSpPr>
              <p:nvPr/>
            </p:nvSpPr>
            <p:spPr bwMode="auto">
              <a:xfrm>
                <a:off x="1399" y="2720"/>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71" name="Line 1061"/>
              <p:cNvSpPr>
                <a:spLocks noChangeShapeType="1"/>
              </p:cNvSpPr>
              <p:nvPr/>
            </p:nvSpPr>
            <p:spPr bwMode="auto">
              <a:xfrm>
                <a:off x="1401" y="2720"/>
                <a:ext cx="3" cy="2"/>
              </a:xfrm>
              <a:prstGeom prst="line">
                <a:avLst/>
              </a:prstGeom>
              <a:noFill/>
              <a:ln w="7938">
                <a:solidFill>
                  <a:srgbClr val="000000"/>
                </a:solidFill>
                <a:round/>
                <a:headEnd/>
                <a:tailEnd/>
              </a:ln>
            </p:spPr>
            <p:txBody>
              <a:bodyPr/>
              <a:lstStyle/>
              <a:p>
                <a:endParaRPr lang="en-US">
                  <a:latin typeface="Arial"/>
                  <a:cs typeface="Arial"/>
                </a:endParaRPr>
              </a:p>
            </p:txBody>
          </p:sp>
          <p:sp>
            <p:nvSpPr>
              <p:cNvPr id="72" name="Line 1062"/>
              <p:cNvSpPr>
                <a:spLocks noChangeShapeType="1"/>
              </p:cNvSpPr>
              <p:nvPr/>
            </p:nvSpPr>
            <p:spPr bwMode="auto">
              <a:xfrm>
                <a:off x="1404"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73" name="Line 1063"/>
              <p:cNvSpPr>
                <a:spLocks noChangeShapeType="1"/>
              </p:cNvSpPr>
              <p:nvPr/>
            </p:nvSpPr>
            <p:spPr bwMode="auto">
              <a:xfrm>
                <a:off x="1407"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74" name="Line 1064"/>
              <p:cNvSpPr>
                <a:spLocks noChangeShapeType="1"/>
              </p:cNvSpPr>
              <p:nvPr/>
            </p:nvSpPr>
            <p:spPr bwMode="auto">
              <a:xfrm>
                <a:off x="1409" y="2722"/>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75" name="Line 1065"/>
              <p:cNvSpPr>
                <a:spLocks noChangeShapeType="1"/>
              </p:cNvSpPr>
              <p:nvPr/>
            </p:nvSpPr>
            <p:spPr bwMode="auto">
              <a:xfrm>
                <a:off x="1409"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76" name="Line 1066"/>
              <p:cNvSpPr>
                <a:spLocks noChangeShapeType="1"/>
              </p:cNvSpPr>
              <p:nvPr/>
            </p:nvSpPr>
            <p:spPr bwMode="auto">
              <a:xfrm>
                <a:off x="1412"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77" name="Line 1067"/>
              <p:cNvSpPr>
                <a:spLocks noChangeShapeType="1"/>
              </p:cNvSpPr>
              <p:nvPr/>
            </p:nvSpPr>
            <p:spPr bwMode="auto">
              <a:xfrm>
                <a:off x="1414"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78" name="Line 1068"/>
              <p:cNvSpPr>
                <a:spLocks noChangeShapeType="1"/>
              </p:cNvSpPr>
              <p:nvPr/>
            </p:nvSpPr>
            <p:spPr bwMode="auto">
              <a:xfrm>
                <a:off x="1417"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79" name="Line 1069"/>
              <p:cNvSpPr>
                <a:spLocks noChangeShapeType="1"/>
              </p:cNvSpPr>
              <p:nvPr/>
            </p:nvSpPr>
            <p:spPr bwMode="auto">
              <a:xfrm>
                <a:off x="1419"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0" name="Line 1070"/>
              <p:cNvSpPr>
                <a:spLocks noChangeShapeType="1"/>
              </p:cNvSpPr>
              <p:nvPr/>
            </p:nvSpPr>
            <p:spPr bwMode="auto">
              <a:xfrm>
                <a:off x="1422"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1" name="Line 1071"/>
              <p:cNvSpPr>
                <a:spLocks noChangeShapeType="1"/>
              </p:cNvSpPr>
              <p:nvPr/>
            </p:nvSpPr>
            <p:spPr bwMode="auto">
              <a:xfrm>
                <a:off x="1425"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82" name="Line 1072"/>
              <p:cNvSpPr>
                <a:spLocks noChangeShapeType="1"/>
              </p:cNvSpPr>
              <p:nvPr/>
            </p:nvSpPr>
            <p:spPr bwMode="auto">
              <a:xfrm>
                <a:off x="1427"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3" name="Line 1073"/>
              <p:cNvSpPr>
                <a:spLocks noChangeShapeType="1"/>
              </p:cNvSpPr>
              <p:nvPr/>
            </p:nvSpPr>
            <p:spPr bwMode="auto">
              <a:xfrm>
                <a:off x="1430"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84" name="Line 1074"/>
              <p:cNvSpPr>
                <a:spLocks noChangeShapeType="1"/>
              </p:cNvSpPr>
              <p:nvPr/>
            </p:nvSpPr>
            <p:spPr bwMode="auto">
              <a:xfrm>
                <a:off x="1432"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5" name="Line 1075"/>
              <p:cNvSpPr>
                <a:spLocks noChangeShapeType="1"/>
              </p:cNvSpPr>
              <p:nvPr/>
            </p:nvSpPr>
            <p:spPr bwMode="auto">
              <a:xfrm>
                <a:off x="1435" y="2722"/>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86" name="Line 1076"/>
              <p:cNvSpPr>
                <a:spLocks noChangeShapeType="1"/>
              </p:cNvSpPr>
              <p:nvPr/>
            </p:nvSpPr>
            <p:spPr bwMode="auto">
              <a:xfrm>
                <a:off x="1435"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87" name="Line 1077"/>
              <p:cNvSpPr>
                <a:spLocks noChangeShapeType="1"/>
              </p:cNvSpPr>
              <p:nvPr/>
            </p:nvSpPr>
            <p:spPr bwMode="auto">
              <a:xfrm>
                <a:off x="1437"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8" name="Line 1078"/>
              <p:cNvSpPr>
                <a:spLocks noChangeShapeType="1"/>
              </p:cNvSpPr>
              <p:nvPr/>
            </p:nvSpPr>
            <p:spPr bwMode="auto">
              <a:xfrm>
                <a:off x="1440"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89" name="Line 1079"/>
              <p:cNvSpPr>
                <a:spLocks noChangeShapeType="1"/>
              </p:cNvSpPr>
              <p:nvPr/>
            </p:nvSpPr>
            <p:spPr bwMode="auto">
              <a:xfrm>
                <a:off x="1443"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90" name="Line 1080"/>
              <p:cNvSpPr>
                <a:spLocks noChangeShapeType="1"/>
              </p:cNvSpPr>
              <p:nvPr/>
            </p:nvSpPr>
            <p:spPr bwMode="auto">
              <a:xfrm>
                <a:off x="1445"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91" name="Line 1081"/>
              <p:cNvSpPr>
                <a:spLocks noChangeShapeType="1"/>
              </p:cNvSpPr>
              <p:nvPr/>
            </p:nvSpPr>
            <p:spPr bwMode="auto">
              <a:xfrm>
                <a:off x="1448"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92" name="Line 1082"/>
              <p:cNvSpPr>
                <a:spLocks noChangeShapeType="1"/>
              </p:cNvSpPr>
              <p:nvPr/>
            </p:nvSpPr>
            <p:spPr bwMode="auto">
              <a:xfrm>
                <a:off x="1450"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93" name="Line 1083"/>
              <p:cNvSpPr>
                <a:spLocks noChangeShapeType="1"/>
              </p:cNvSpPr>
              <p:nvPr/>
            </p:nvSpPr>
            <p:spPr bwMode="auto">
              <a:xfrm>
                <a:off x="1453"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94" name="Line 1084"/>
              <p:cNvSpPr>
                <a:spLocks noChangeShapeType="1"/>
              </p:cNvSpPr>
              <p:nvPr/>
            </p:nvSpPr>
            <p:spPr bwMode="auto">
              <a:xfrm>
                <a:off x="1455"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95" name="Line 1085"/>
              <p:cNvSpPr>
                <a:spLocks noChangeShapeType="1"/>
              </p:cNvSpPr>
              <p:nvPr/>
            </p:nvSpPr>
            <p:spPr bwMode="auto">
              <a:xfrm>
                <a:off x="1458"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96" name="Line 1086"/>
              <p:cNvSpPr>
                <a:spLocks noChangeShapeType="1"/>
              </p:cNvSpPr>
              <p:nvPr/>
            </p:nvSpPr>
            <p:spPr bwMode="auto">
              <a:xfrm>
                <a:off x="1460"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97" name="Line 1087"/>
              <p:cNvSpPr>
                <a:spLocks noChangeShapeType="1"/>
              </p:cNvSpPr>
              <p:nvPr/>
            </p:nvSpPr>
            <p:spPr bwMode="auto">
              <a:xfrm flipV="1">
                <a:off x="1463" y="2720"/>
                <a:ext cx="1" cy="2"/>
              </a:xfrm>
              <a:prstGeom prst="line">
                <a:avLst/>
              </a:prstGeom>
              <a:noFill/>
              <a:ln w="7938">
                <a:solidFill>
                  <a:srgbClr val="000000"/>
                </a:solidFill>
                <a:round/>
                <a:headEnd/>
                <a:tailEnd/>
              </a:ln>
            </p:spPr>
            <p:txBody>
              <a:bodyPr/>
              <a:lstStyle/>
              <a:p>
                <a:endParaRPr lang="en-US">
                  <a:latin typeface="Arial"/>
                  <a:cs typeface="Arial"/>
                </a:endParaRPr>
              </a:p>
            </p:txBody>
          </p:sp>
          <p:sp>
            <p:nvSpPr>
              <p:cNvPr id="98" name="Line 1088"/>
              <p:cNvSpPr>
                <a:spLocks noChangeShapeType="1"/>
              </p:cNvSpPr>
              <p:nvPr/>
            </p:nvSpPr>
            <p:spPr bwMode="auto">
              <a:xfrm flipV="1">
                <a:off x="1463" y="2711"/>
                <a:ext cx="3" cy="9"/>
              </a:xfrm>
              <a:prstGeom prst="line">
                <a:avLst/>
              </a:prstGeom>
              <a:noFill/>
              <a:ln w="7938">
                <a:solidFill>
                  <a:srgbClr val="000000"/>
                </a:solidFill>
                <a:round/>
                <a:headEnd/>
                <a:tailEnd/>
              </a:ln>
            </p:spPr>
            <p:txBody>
              <a:bodyPr/>
              <a:lstStyle/>
              <a:p>
                <a:endParaRPr lang="en-US">
                  <a:latin typeface="Arial"/>
                  <a:cs typeface="Arial"/>
                </a:endParaRPr>
              </a:p>
            </p:txBody>
          </p:sp>
          <p:sp>
            <p:nvSpPr>
              <p:cNvPr id="99" name="Line 1089"/>
              <p:cNvSpPr>
                <a:spLocks noChangeShapeType="1"/>
              </p:cNvSpPr>
              <p:nvPr/>
            </p:nvSpPr>
            <p:spPr bwMode="auto">
              <a:xfrm flipV="1">
                <a:off x="1466" y="2698"/>
                <a:ext cx="2" cy="13"/>
              </a:xfrm>
              <a:prstGeom prst="line">
                <a:avLst/>
              </a:prstGeom>
              <a:noFill/>
              <a:ln w="7938">
                <a:solidFill>
                  <a:srgbClr val="000000"/>
                </a:solidFill>
                <a:round/>
                <a:headEnd/>
                <a:tailEnd/>
              </a:ln>
            </p:spPr>
            <p:txBody>
              <a:bodyPr/>
              <a:lstStyle/>
              <a:p>
                <a:endParaRPr lang="en-US">
                  <a:latin typeface="Arial"/>
                  <a:cs typeface="Arial"/>
                </a:endParaRPr>
              </a:p>
            </p:txBody>
          </p:sp>
          <p:sp>
            <p:nvSpPr>
              <p:cNvPr id="100" name="Line 1090"/>
              <p:cNvSpPr>
                <a:spLocks noChangeShapeType="1"/>
              </p:cNvSpPr>
              <p:nvPr/>
            </p:nvSpPr>
            <p:spPr bwMode="auto">
              <a:xfrm flipV="1">
                <a:off x="1468" y="2673"/>
                <a:ext cx="3" cy="25"/>
              </a:xfrm>
              <a:prstGeom prst="line">
                <a:avLst/>
              </a:prstGeom>
              <a:noFill/>
              <a:ln w="7938">
                <a:solidFill>
                  <a:srgbClr val="000000"/>
                </a:solidFill>
                <a:round/>
                <a:headEnd/>
                <a:tailEnd/>
              </a:ln>
            </p:spPr>
            <p:txBody>
              <a:bodyPr/>
              <a:lstStyle/>
              <a:p>
                <a:endParaRPr lang="en-US">
                  <a:latin typeface="Arial"/>
                  <a:cs typeface="Arial"/>
                </a:endParaRPr>
              </a:p>
            </p:txBody>
          </p:sp>
          <p:sp>
            <p:nvSpPr>
              <p:cNvPr id="101" name="Line 1091"/>
              <p:cNvSpPr>
                <a:spLocks noChangeShapeType="1"/>
              </p:cNvSpPr>
              <p:nvPr/>
            </p:nvSpPr>
            <p:spPr bwMode="auto">
              <a:xfrm flipV="1">
                <a:off x="1471" y="2651"/>
                <a:ext cx="2" cy="22"/>
              </a:xfrm>
              <a:prstGeom prst="line">
                <a:avLst/>
              </a:prstGeom>
              <a:noFill/>
              <a:ln w="7938">
                <a:solidFill>
                  <a:srgbClr val="000000"/>
                </a:solidFill>
                <a:round/>
                <a:headEnd/>
                <a:tailEnd/>
              </a:ln>
            </p:spPr>
            <p:txBody>
              <a:bodyPr/>
              <a:lstStyle/>
              <a:p>
                <a:endParaRPr lang="en-US">
                  <a:latin typeface="Arial"/>
                  <a:cs typeface="Arial"/>
                </a:endParaRPr>
              </a:p>
            </p:txBody>
          </p:sp>
          <p:sp>
            <p:nvSpPr>
              <p:cNvPr id="102" name="Line 1092"/>
              <p:cNvSpPr>
                <a:spLocks noChangeShapeType="1"/>
              </p:cNvSpPr>
              <p:nvPr/>
            </p:nvSpPr>
            <p:spPr bwMode="auto">
              <a:xfrm flipV="1">
                <a:off x="1473" y="2640"/>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103" name="Line 1093"/>
              <p:cNvSpPr>
                <a:spLocks noChangeShapeType="1"/>
              </p:cNvSpPr>
              <p:nvPr/>
            </p:nvSpPr>
            <p:spPr bwMode="auto">
              <a:xfrm>
                <a:off x="1476" y="2640"/>
                <a:ext cx="2" cy="6"/>
              </a:xfrm>
              <a:prstGeom prst="line">
                <a:avLst/>
              </a:prstGeom>
              <a:noFill/>
              <a:ln w="7938">
                <a:solidFill>
                  <a:srgbClr val="000000"/>
                </a:solidFill>
                <a:round/>
                <a:headEnd/>
                <a:tailEnd/>
              </a:ln>
            </p:spPr>
            <p:txBody>
              <a:bodyPr/>
              <a:lstStyle/>
              <a:p>
                <a:endParaRPr lang="en-US">
                  <a:latin typeface="Arial"/>
                  <a:cs typeface="Arial"/>
                </a:endParaRPr>
              </a:p>
            </p:txBody>
          </p:sp>
          <p:sp>
            <p:nvSpPr>
              <p:cNvPr id="104" name="Line 1094"/>
              <p:cNvSpPr>
                <a:spLocks noChangeShapeType="1"/>
              </p:cNvSpPr>
              <p:nvPr/>
            </p:nvSpPr>
            <p:spPr bwMode="auto">
              <a:xfrm>
                <a:off x="1478" y="2646"/>
                <a:ext cx="3" cy="14"/>
              </a:xfrm>
              <a:prstGeom prst="line">
                <a:avLst/>
              </a:prstGeom>
              <a:noFill/>
              <a:ln w="7938">
                <a:solidFill>
                  <a:srgbClr val="000000"/>
                </a:solidFill>
                <a:round/>
                <a:headEnd/>
                <a:tailEnd/>
              </a:ln>
            </p:spPr>
            <p:txBody>
              <a:bodyPr/>
              <a:lstStyle/>
              <a:p>
                <a:endParaRPr lang="en-US">
                  <a:latin typeface="Arial"/>
                  <a:cs typeface="Arial"/>
                </a:endParaRPr>
              </a:p>
            </p:txBody>
          </p:sp>
          <p:sp>
            <p:nvSpPr>
              <p:cNvPr id="105" name="Line 1095"/>
              <p:cNvSpPr>
                <a:spLocks noChangeShapeType="1"/>
              </p:cNvSpPr>
              <p:nvPr/>
            </p:nvSpPr>
            <p:spPr bwMode="auto">
              <a:xfrm flipV="1">
                <a:off x="1481" y="2654"/>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106" name="Line 1096"/>
              <p:cNvSpPr>
                <a:spLocks noChangeShapeType="1"/>
              </p:cNvSpPr>
              <p:nvPr/>
            </p:nvSpPr>
            <p:spPr bwMode="auto">
              <a:xfrm flipV="1">
                <a:off x="1484" y="2608"/>
                <a:ext cx="2" cy="46"/>
              </a:xfrm>
              <a:prstGeom prst="line">
                <a:avLst/>
              </a:prstGeom>
              <a:noFill/>
              <a:ln w="7938">
                <a:solidFill>
                  <a:srgbClr val="000000"/>
                </a:solidFill>
                <a:round/>
                <a:headEnd/>
                <a:tailEnd/>
              </a:ln>
            </p:spPr>
            <p:txBody>
              <a:bodyPr/>
              <a:lstStyle/>
              <a:p>
                <a:endParaRPr lang="en-US">
                  <a:latin typeface="Arial"/>
                  <a:cs typeface="Arial"/>
                </a:endParaRPr>
              </a:p>
            </p:txBody>
          </p:sp>
          <p:sp>
            <p:nvSpPr>
              <p:cNvPr id="107" name="Line 1097"/>
              <p:cNvSpPr>
                <a:spLocks noChangeShapeType="1"/>
              </p:cNvSpPr>
              <p:nvPr/>
            </p:nvSpPr>
            <p:spPr bwMode="auto">
              <a:xfrm flipV="1">
                <a:off x="1486" y="2510"/>
                <a:ext cx="3" cy="98"/>
              </a:xfrm>
              <a:prstGeom prst="line">
                <a:avLst/>
              </a:prstGeom>
              <a:noFill/>
              <a:ln w="7938">
                <a:solidFill>
                  <a:srgbClr val="000000"/>
                </a:solidFill>
                <a:round/>
                <a:headEnd/>
                <a:tailEnd/>
              </a:ln>
            </p:spPr>
            <p:txBody>
              <a:bodyPr/>
              <a:lstStyle/>
              <a:p>
                <a:endParaRPr lang="en-US">
                  <a:latin typeface="Arial"/>
                  <a:cs typeface="Arial"/>
                </a:endParaRPr>
              </a:p>
            </p:txBody>
          </p:sp>
          <p:sp>
            <p:nvSpPr>
              <p:cNvPr id="108" name="Line 1098"/>
              <p:cNvSpPr>
                <a:spLocks noChangeShapeType="1"/>
              </p:cNvSpPr>
              <p:nvPr/>
            </p:nvSpPr>
            <p:spPr bwMode="auto">
              <a:xfrm flipV="1">
                <a:off x="1489" y="2392"/>
                <a:ext cx="1" cy="118"/>
              </a:xfrm>
              <a:prstGeom prst="line">
                <a:avLst/>
              </a:prstGeom>
              <a:noFill/>
              <a:ln w="7938">
                <a:solidFill>
                  <a:srgbClr val="000000"/>
                </a:solidFill>
                <a:round/>
                <a:headEnd/>
                <a:tailEnd/>
              </a:ln>
            </p:spPr>
            <p:txBody>
              <a:bodyPr/>
              <a:lstStyle/>
              <a:p>
                <a:endParaRPr lang="en-US">
                  <a:latin typeface="Arial"/>
                  <a:cs typeface="Arial"/>
                </a:endParaRPr>
              </a:p>
            </p:txBody>
          </p:sp>
          <p:sp>
            <p:nvSpPr>
              <p:cNvPr id="109" name="Line 1099"/>
              <p:cNvSpPr>
                <a:spLocks noChangeShapeType="1"/>
              </p:cNvSpPr>
              <p:nvPr/>
            </p:nvSpPr>
            <p:spPr bwMode="auto">
              <a:xfrm flipV="1">
                <a:off x="1489" y="2316"/>
                <a:ext cx="2" cy="76"/>
              </a:xfrm>
              <a:prstGeom prst="line">
                <a:avLst/>
              </a:prstGeom>
              <a:noFill/>
              <a:ln w="7938">
                <a:solidFill>
                  <a:srgbClr val="000000"/>
                </a:solidFill>
                <a:round/>
                <a:headEnd/>
                <a:tailEnd/>
              </a:ln>
            </p:spPr>
            <p:txBody>
              <a:bodyPr/>
              <a:lstStyle/>
              <a:p>
                <a:endParaRPr lang="en-US">
                  <a:latin typeface="Arial"/>
                  <a:cs typeface="Arial"/>
                </a:endParaRPr>
              </a:p>
            </p:txBody>
          </p:sp>
          <p:sp>
            <p:nvSpPr>
              <p:cNvPr id="110" name="Line 1100"/>
              <p:cNvSpPr>
                <a:spLocks noChangeShapeType="1"/>
              </p:cNvSpPr>
              <p:nvPr/>
            </p:nvSpPr>
            <p:spPr bwMode="auto">
              <a:xfrm>
                <a:off x="1491" y="2316"/>
                <a:ext cx="3" cy="16"/>
              </a:xfrm>
              <a:prstGeom prst="line">
                <a:avLst/>
              </a:prstGeom>
              <a:noFill/>
              <a:ln w="7938">
                <a:solidFill>
                  <a:srgbClr val="000000"/>
                </a:solidFill>
                <a:round/>
                <a:headEnd/>
                <a:tailEnd/>
              </a:ln>
            </p:spPr>
            <p:txBody>
              <a:bodyPr/>
              <a:lstStyle/>
              <a:p>
                <a:endParaRPr lang="en-US">
                  <a:latin typeface="Arial"/>
                  <a:cs typeface="Arial"/>
                </a:endParaRPr>
              </a:p>
            </p:txBody>
          </p:sp>
          <p:sp>
            <p:nvSpPr>
              <p:cNvPr id="111" name="Line 1101"/>
              <p:cNvSpPr>
                <a:spLocks noChangeShapeType="1"/>
              </p:cNvSpPr>
              <p:nvPr/>
            </p:nvSpPr>
            <p:spPr bwMode="auto">
              <a:xfrm>
                <a:off x="1494" y="2332"/>
                <a:ext cx="2" cy="96"/>
              </a:xfrm>
              <a:prstGeom prst="line">
                <a:avLst/>
              </a:prstGeom>
              <a:noFill/>
              <a:ln w="7938">
                <a:solidFill>
                  <a:srgbClr val="000000"/>
                </a:solidFill>
                <a:round/>
                <a:headEnd/>
                <a:tailEnd/>
              </a:ln>
            </p:spPr>
            <p:txBody>
              <a:bodyPr/>
              <a:lstStyle/>
              <a:p>
                <a:endParaRPr lang="en-US">
                  <a:latin typeface="Arial"/>
                  <a:cs typeface="Arial"/>
                </a:endParaRPr>
              </a:p>
            </p:txBody>
          </p:sp>
          <p:sp>
            <p:nvSpPr>
              <p:cNvPr id="112" name="Line 1102"/>
              <p:cNvSpPr>
                <a:spLocks noChangeShapeType="1"/>
              </p:cNvSpPr>
              <p:nvPr/>
            </p:nvSpPr>
            <p:spPr bwMode="auto">
              <a:xfrm>
                <a:off x="1496" y="2428"/>
                <a:ext cx="3" cy="120"/>
              </a:xfrm>
              <a:prstGeom prst="line">
                <a:avLst/>
              </a:prstGeom>
              <a:noFill/>
              <a:ln w="7938">
                <a:solidFill>
                  <a:srgbClr val="000000"/>
                </a:solidFill>
                <a:round/>
                <a:headEnd/>
                <a:tailEnd/>
              </a:ln>
            </p:spPr>
            <p:txBody>
              <a:bodyPr/>
              <a:lstStyle/>
              <a:p>
                <a:endParaRPr lang="en-US">
                  <a:latin typeface="Arial"/>
                  <a:cs typeface="Arial"/>
                </a:endParaRPr>
              </a:p>
            </p:txBody>
          </p:sp>
          <p:sp>
            <p:nvSpPr>
              <p:cNvPr id="113" name="Line 1103"/>
              <p:cNvSpPr>
                <a:spLocks noChangeShapeType="1"/>
              </p:cNvSpPr>
              <p:nvPr/>
            </p:nvSpPr>
            <p:spPr bwMode="auto">
              <a:xfrm>
                <a:off x="1499" y="2548"/>
                <a:ext cx="3" cy="95"/>
              </a:xfrm>
              <a:prstGeom prst="line">
                <a:avLst/>
              </a:prstGeom>
              <a:noFill/>
              <a:ln w="7938">
                <a:solidFill>
                  <a:srgbClr val="000000"/>
                </a:solidFill>
                <a:round/>
                <a:headEnd/>
                <a:tailEnd/>
              </a:ln>
            </p:spPr>
            <p:txBody>
              <a:bodyPr/>
              <a:lstStyle/>
              <a:p>
                <a:endParaRPr lang="en-US">
                  <a:latin typeface="Arial"/>
                  <a:cs typeface="Arial"/>
                </a:endParaRPr>
              </a:p>
            </p:txBody>
          </p:sp>
          <p:sp>
            <p:nvSpPr>
              <p:cNvPr id="114" name="Line 1104"/>
              <p:cNvSpPr>
                <a:spLocks noChangeShapeType="1"/>
              </p:cNvSpPr>
              <p:nvPr/>
            </p:nvSpPr>
            <p:spPr bwMode="auto">
              <a:xfrm>
                <a:off x="1502" y="2643"/>
                <a:ext cx="2" cy="52"/>
              </a:xfrm>
              <a:prstGeom prst="line">
                <a:avLst/>
              </a:prstGeom>
              <a:noFill/>
              <a:ln w="7938">
                <a:solidFill>
                  <a:srgbClr val="000000"/>
                </a:solidFill>
                <a:round/>
                <a:headEnd/>
                <a:tailEnd/>
              </a:ln>
            </p:spPr>
            <p:txBody>
              <a:bodyPr/>
              <a:lstStyle/>
              <a:p>
                <a:endParaRPr lang="en-US">
                  <a:latin typeface="Arial"/>
                  <a:cs typeface="Arial"/>
                </a:endParaRPr>
              </a:p>
            </p:txBody>
          </p:sp>
          <p:sp>
            <p:nvSpPr>
              <p:cNvPr id="115" name="Line 1105"/>
              <p:cNvSpPr>
                <a:spLocks noChangeShapeType="1"/>
              </p:cNvSpPr>
              <p:nvPr/>
            </p:nvSpPr>
            <p:spPr bwMode="auto">
              <a:xfrm>
                <a:off x="1504" y="2695"/>
                <a:ext cx="3" cy="19"/>
              </a:xfrm>
              <a:prstGeom prst="line">
                <a:avLst/>
              </a:prstGeom>
              <a:noFill/>
              <a:ln w="7938">
                <a:solidFill>
                  <a:srgbClr val="000000"/>
                </a:solidFill>
                <a:round/>
                <a:headEnd/>
                <a:tailEnd/>
              </a:ln>
            </p:spPr>
            <p:txBody>
              <a:bodyPr/>
              <a:lstStyle/>
              <a:p>
                <a:endParaRPr lang="en-US">
                  <a:latin typeface="Arial"/>
                  <a:cs typeface="Arial"/>
                </a:endParaRPr>
              </a:p>
            </p:txBody>
          </p:sp>
          <p:sp>
            <p:nvSpPr>
              <p:cNvPr id="116" name="Line 1106"/>
              <p:cNvSpPr>
                <a:spLocks noChangeShapeType="1"/>
              </p:cNvSpPr>
              <p:nvPr/>
            </p:nvSpPr>
            <p:spPr bwMode="auto">
              <a:xfrm>
                <a:off x="1507" y="2714"/>
                <a:ext cx="2" cy="8"/>
              </a:xfrm>
              <a:prstGeom prst="line">
                <a:avLst/>
              </a:prstGeom>
              <a:noFill/>
              <a:ln w="7938">
                <a:solidFill>
                  <a:srgbClr val="000000"/>
                </a:solidFill>
                <a:round/>
                <a:headEnd/>
                <a:tailEnd/>
              </a:ln>
            </p:spPr>
            <p:txBody>
              <a:bodyPr/>
              <a:lstStyle/>
              <a:p>
                <a:endParaRPr lang="en-US">
                  <a:latin typeface="Arial"/>
                  <a:cs typeface="Arial"/>
                </a:endParaRPr>
              </a:p>
            </p:txBody>
          </p:sp>
          <p:sp>
            <p:nvSpPr>
              <p:cNvPr id="117" name="Line 1107"/>
              <p:cNvSpPr>
                <a:spLocks noChangeShapeType="1"/>
              </p:cNvSpPr>
              <p:nvPr/>
            </p:nvSpPr>
            <p:spPr bwMode="auto">
              <a:xfrm>
                <a:off x="1509" y="2722"/>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18" name="Line 1108"/>
              <p:cNvSpPr>
                <a:spLocks noChangeShapeType="1"/>
              </p:cNvSpPr>
              <p:nvPr/>
            </p:nvSpPr>
            <p:spPr bwMode="auto">
              <a:xfrm>
                <a:off x="1512" y="2722"/>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119" name="Line 1109"/>
              <p:cNvSpPr>
                <a:spLocks noChangeShapeType="1"/>
              </p:cNvSpPr>
              <p:nvPr/>
            </p:nvSpPr>
            <p:spPr bwMode="auto">
              <a:xfrm>
                <a:off x="1514"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0" name="Line 1110"/>
              <p:cNvSpPr>
                <a:spLocks noChangeShapeType="1"/>
              </p:cNvSpPr>
              <p:nvPr/>
            </p:nvSpPr>
            <p:spPr bwMode="auto">
              <a:xfrm>
                <a:off x="1514"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1" name="Line 1111"/>
              <p:cNvSpPr>
                <a:spLocks noChangeShapeType="1"/>
              </p:cNvSpPr>
              <p:nvPr/>
            </p:nvSpPr>
            <p:spPr bwMode="auto">
              <a:xfrm>
                <a:off x="1517"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2" name="Line 1112"/>
              <p:cNvSpPr>
                <a:spLocks noChangeShapeType="1"/>
              </p:cNvSpPr>
              <p:nvPr/>
            </p:nvSpPr>
            <p:spPr bwMode="auto">
              <a:xfrm>
                <a:off x="1519"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3" name="Line 1113"/>
              <p:cNvSpPr>
                <a:spLocks noChangeShapeType="1"/>
              </p:cNvSpPr>
              <p:nvPr/>
            </p:nvSpPr>
            <p:spPr bwMode="auto">
              <a:xfrm>
                <a:off x="1522"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4" name="Line 1114"/>
              <p:cNvSpPr>
                <a:spLocks noChangeShapeType="1"/>
              </p:cNvSpPr>
              <p:nvPr/>
            </p:nvSpPr>
            <p:spPr bwMode="auto">
              <a:xfrm>
                <a:off x="1525"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5" name="Line 1115"/>
              <p:cNvSpPr>
                <a:spLocks noChangeShapeType="1"/>
              </p:cNvSpPr>
              <p:nvPr/>
            </p:nvSpPr>
            <p:spPr bwMode="auto">
              <a:xfrm>
                <a:off x="1527"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6" name="Line 1116"/>
              <p:cNvSpPr>
                <a:spLocks noChangeShapeType="1"/>
              </p:cNvSpPr>
              <p:nvPr/>
            </p:nvSpPr>
            <p:spPr bwMode="auto">
              <a:xfrm>
                <a:off x="1530"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7" name="Line 1117"/>
              <p:cNvSpPr>
                <a:spLocks noChangeShapeType="1"/>
              </p:cNvSpPr>
              <p:nvPr/>
            </p:nvSpPr>
            <p:spPr bwMode="auto">
              <a:xfrm>
                <a:off x="1532"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8" name="Line 1118"/>
              <p:cNvSpPr>
                <a:spLocks noChangeShapeType="1"/>
              </p:cNvSpPr>
              <p:nvPr/>
            </p:nvSpPr>
            <p:spPr bwMode="auto">
              <a:xfrm>
                <a:off x="1535"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29" name="Line 1119"/>
              <p:cNvSpPr>
                <a:spLocks noChangeShapeType="1"/>
              </p:cNvSpPr>
              <p:nvPr/>
            </p:nvSpPr>
            <p:spPr bwMode="auto">
              <a:xfrm>
                <a:off x="1537"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0" name="Line 1120"/>
              <p:cNvSpPr>
                <a:spLocks noChangeShapeType="1"/>
              </p:cNvSpPr>
              <p:nvPr/>
            </p:nvSpPr>
            <p:spPr bwMode="auto">
              <a:xfrm>
                <a:off x="154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1" name="Line 1121"/>
              <p:cNvSpPr>
                <a:spLocks noChangeShapeType="1"/>
              </p:cNvSpPr>
              <p:nvPr/>
            </p:nvSpPr>
            <p:spPr bwMode="auto">
              <a:xfrm>
                <a:off x="1543"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2" name="Line 1122"/>
              <p:cNvSpPr>
                <a:spLocks noChangeShapeType="1"/>
              </p:cNvSpPr>
              <p:nvPr/>
            </p:nvSpPr>
            <p:spPr bwMode="auto">
              <a:xfrm>
                <a:off x="154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3" name="Line 1123"/>
              <p:cNvSpPr>
                <a:spLocks noChangeShapeType="1"/>
              </p:cNvSpPr>
              <p:nvPr/>
            </p:nvSpPr>
            <p:spPr bwMode="auto">
              <a:xfrm>
                <a:off x="154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4" name="Line 1124"/>
              <p:cNvSpPr>
                <a:spLocks noChangeShapeType="1"/>
              </p:cNvSpPr>
              <p:nvPr/>
            </p:nvSpPr>
            <p:spPr bwMode="auto">
              <a:xfrm>
                <a:off x="1548"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5" name="Line 1125"/>
              <p:cNvSpPr>
                <a:spLocks noChangeShapeType="1"/>
              </p:cNvSpPr>
              <p:nvPr/>
            </p:nvSpPr>
            <p:spPr bwMode="auto">
              <a:xfrm>
                <a:off x="155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6" name="Line 1126"/>
              <p:cNvSpPr>
                <a:spLocks noChangeShapeType="1"/>
              </p:cNvSpPr>
              <p:nvPr/>
            </p:nvSpPr>
            <p:spPr bwMode="auto">
              <a:xfrm>
                <a:off x="155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7" name="Line 1127"/>
              <p:cNvSpPr>
                <a:spLocks noChangeShapeType="1"/>
              </p:cNvSpPr>
              <p:nvPr/>
            </p:nvSpPr>
            <p:spPr bwMode="auto">
              <a:xfrm>
                <a:off x="155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8" name="Line 1128"/>
              <p:cNvSpPr>
                <a:spLocks noChangeShapeType="1"/>
              </p:cNvSpPr>
              <p:nvPr/>
            </p:nvSpPr>
            <p:spPr bwMode="auto">
              <a:xfrm>
                <a:off x="155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39" name="Line 1129"/>
              <p:cNvSpPr>
                <a:spLocks noChangeShapeType="1"/>
              </p:cNvSpPr>
              <p:nvPr/>
            </p:nvSpPr>
            <p:spPr bwMode="auto">
              <a:xfrm>
                <a:off x="156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0" name="Line 1130"/>
              <p:cNvSpPr>
                <a:spLocks noChangeShapeType="1"/>
              </p:cNvSpPr>
              <p:nvPr/>
            </p:nvSpPr>
            <p:spPr bwMode="auto">
              <a:xfrm>
                <a:off x="1563"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1" name="Line 1131"/>
              <p:cNvSpPr>
                <a:spLocks noChangeShapeType="1"/>
              </p:cNvSpPr>
              <p:nvPr/>
            </p:nvSpPr>
            <p:spPr bwMode="auto">
              <a:xfrm>
                <a:off x="1566"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2" name="Line 1132"/>
              <p:cNvSpPr>
                <a:spLocks noChangeShapeType="1"/>
              </p:cNvSpPr>
              <p:nvPr/>
            </p:nvSpPr>
            <p:spPr bwMode="auto">
              <a:xfrm>
                <a:off x="1568"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3" name="Line 1133"/>
              <p:cNvSpPr>
                <a:spLocks noChangeShapeType="1"/>
              </p:cNvSpPr>
              <p:nvPr/>
            </p:nvSpPr>
            <p:spPr bwMode="auto">
              <a:xfrm>
                <a:off x="156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4" name="Line 1134"/>
              <p:cNvSpPr>
                <a:spLocks noChangeShapeType="1"/>
              </p:cNvSpPr>
              <p:nvPr/>
            </p:nvSpPr>
            <p:spPr bwMode="auto">
              <a:xfrm>
                <a:off x="157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45" name="Line 1135"/>
              <p:cNvSpPr>
                <a:spLocks noChangeShapeType="1"/>
              </p:cNvSpPr>
              <p:nvPr/>
            </p:nvSpPr>
            <p:spPr bwMode="auto">
              <a:xfrm flipV="1">
                <a:off x="1573" y="2722"/>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146" name="Line 1136"/>
              <p:cNvSpPr>
                <a:spLocks noChangeShapeType="1"/>
              </p:cNvSpPr>
              <p:nvPr/>
            </p:nvSpPr>
            <p:spPr bwMode="auto">
              <a:xfrm flipV="1">
                <a:off x="1576" y="2720"/>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147" name="Line 1137"/>
              <p:cNvSpPr>
                <a:spLocks noChangeShapeType="1"/>
              </p:cNvSpPr>
              <p:nvPr/>
            </p:nvSpPr>
            <p:spPr bwMode="auto">
              <a:xfrm flipV="1">
                <a:off x="1578" y="2711"/>
                <a:ext cx="3" cy="9"/>
              </a:xfrm>
              <a:prstGeom prst="line">
                <a:avLst/>
              </a:prstGeom>
              <a:noFill/>
              <a:ln w="7938">
                <a:solidFill>
                  <a:srgbClr val="000000"/>
                </a:solidFill>
                <a:round/>
                <a:headEnd/>
                <a:tailEnd/>
              </a:ln>
            </p:spPr>
            <p:txBody>
              <a:bodyPr/>
              <a:lstStyle/>
              <a:p>
                <a:endParaRPr lang="en-US">
                  <a:latin typeface="Arial"/>
                  <a:cs typeface="Arial"/>
                </a:endParaRPr>
              </a:p>
            </p:txBody>
          </p:sp>
          <p:sp>
            <p:nvSpPr>
              <p:cNvPr id="148" name="Line 1138"/>
              <p:cNvSpPr>
                <a:spLocks noChangeShapeType="1"/>
              </p:cNvSpPr>
              <p:nvPr/>
            </p:nvSpPr>
            <p:spPr bwMode="auto">
              <a:xfrm flipV="1">
                <a:off x="1581" y="2698"/>
                <a:ext cx="3" cy="13"/>
              </a:xfrm>
              <a:prstGeom prst="line">
                <a:avLst/>
              </a:prstGeom>
              <a:noFill/>
              <a:ln w="7938">
                <a:solidFill>
                  <a:srgbClr val="000000"/>
                </a:solidFill>
                <a:round/>
                <a:headEnd/>
                <a:tailEnd/>
              </a:ln>
            </p:spPr>
            <p:txBody>
              <a:bodyPr/>
              <a:lstStyle/>
              <a:p>
                <a:endParaRPr lang="en-US">
                  <a:latin typeface="Arial"/>
                  <a:cs typeface="Arial"/>
                </a:endParaRPr>
              </a:p>
            </p:txBody>
          </p:sp>
          <p:sp>
            <p:nvSpPr>
              <p:cNvPr id="149" name="Line 1139"/>
              <p:cNvSpPr>
                <a:spLocks noChangeShapeType="1"/>
              </p:cNvSpPr>
              <p:nvPr/>
            </p:nvSpPr>
            <p:spPr bwMode="auto">
              <a:xfrm flipV="1">
                <a:off x="1584" y="2679"/>
                <a:ext cx="2" cy="19"/>
              </a:xfrm>
              <a:prstGeom prst="line">
                <a:avLst/>
              </a:prstGeom>
              <a:noFill/>
              <a:ln w="7938">
                <a:solidFill>
                  <a:srgbClr val="000000"/>
                </a:solidFill>
                <a:round/>
                <a:headEnd/>
                <a:tailEnd/>
              </a:ln>
            </p:spPr>
            <p:txBody>
              <a:bodyPr/>
              <a:lstStyle/>
              <a:p>
                <a:endParaRPr lang="en-US">
                  <a:latin typeface="Arial"/>
                  <a:cs typeface="Arial"/>
                </a:endParaRPr>
              </a:p>
            </p:txBody>
          </p:sp>
          <p:sp>
            <p:nvSpPr>
              <p:cNvPr id="150" name="Line 1140"/>
              <p:cNvSpPr>
                <a:spLocks noChangeShapeType="1"/>
              </p:cNvSpPr>
              <p:nvPr/>
            </p:nvSpPr>
            <p:spPr bwMode="auto">
              <a:xfrm flipV="1">
                <a:off x="1586" y="2665"/>
                <a:ext cx="3" cy="14"/>
              </a:xfrm>
              <a:prstGeom prst="line">
                <a:avLst/>
              </a:prstGeom>
              <a:noFill/>
              <a:ln w="7938">
                <a:solidFill>
                  <a:srgbClr val="000000"/>
                </a:solidFill>
                <a:round/>
                <a:headEnd/>
                <a:tailEnd/>
              </a:ln>
            </p:spPr>
            <p:txBody>
              <a:bodyPr/>
              <a:lstStyle/>
              <a:p>
                <a:endParaRPr lang="en-US">
                  <a:latin typeface="Arial"/>
                  <a:cs typeface="Arial"/>
                </a:endParaRPr>
              </a:p>
            </p:txBody>
          </p:sp>
          <p:sp>
            <p:nvSpPr>
              <p:cNvPr id="151" name="Line 1141"/>
              <p:cNvSpPr>
                <a:spLocks noChangeShapeType="1"/>
              </p:cNvSpPr>
              <p:nvPr/>
            </p:nvSpPr>
            <p:spPr bwMode="auto">
              <a:xfrm flipV="1">
                <a:off x="1589" y="2662"/>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152" name="Line 1142"/>
              <p:cNvSpPr>
                <a:spLocks noChangeShapeType="1"/>
              </p:cNvSpPr>
              <p:nvPr/>
            </p:nvSpPr>
            <p:spPr bwMode="auto">
              <a:xfrm>
                <a:off x="1591" y="2662"/>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153" name="Line 1143"/>
              <p:cNvSpPr>
                <a:spLocks noChangeShapeType="1"/>
              </p:cNvSpPr>
              <p:nvPr/>
            </p:nvSpPr>
            <p:spPr bwMode="auto">
              <a:xfrm>
                <a:off x="1594" y="2673"/>
                <a:ext cx="1" cy="19"/>
              </a:xfrm>
              <a:prstGeom prst="line">
                <a:avLst/>
              </a:prstGeom>
              <a:noFill/>
              <a:ln w="7938">
                <a:solidFill>
                  <a:srgbClr val="000000"/>
                </a:solidFill>
                <a:round/>
                <a:headEnd/>
                <a:tailEnd/>
              </a:ln>
            </p:spPr>
            <p:txBody>
              <a:bodyPr/>
              <a:lstStyle/>
              <a:p>
                <a:endParaRPr lang="en-US">
                  <a:latin typeface="Arial"/>
                  <a:cs typeface="Arial"/>
                </a:endParaRPr>
              </a:p>
            </p:txBody>
          </p:sp>
          <p:sp>
            <p:nvSpPr>
              <p:cNvPr id="154" name="Line 1144"/>
              <p:cNvSpPr>
                <a:spLocks noChangeShapeType="1"/>
              </p:cNvSpPr>
              <p:nvPr/>
            </p:nvSpPr>
            <p:spPr bwMode="auto">
              <a:xfrm>
                <a:off x="1594" y="2692"/>
                <a:ext cx="2" cy="17"/>
              </a:xfrm>
              <a:prstGeom prst="line">
                <a:avLst/>
              </a:prstGeom>
              <a:noFill/>
              <a:ln w="7938">
                <a:solidFill>
                  <a:srgbClr val="000000"/>
                </a:solidFill>
                <a:round/>
                <a:headEnd/>
                <a:tailEnd/>
              </a:ln>
            </p:spPr>
            <p:txBody>
              <a:bodyPr/>
              <a:lstStyle/>
              <a:p>
                <a:endParaRPr lang="en-US">
                  <a:latin typeface="Arial"/>
                  <a:cs typeface="Arial"/>
                </a:endParaRPr>
              </a:p>
            </p:txBody>
          </p:sp>
          <p:sp>
            <p:nvSpPr>
              <p:cNvPr id="155" name="Line 1145"/>
              <p:cNvSpPr>
                <a:spLocks noChangeShapeType="1"/>
              </p:cNvSpPr>
              <p:nvPr/>
            </p:nvSpPr>
            <p:spPr bwMode="auto">
              <a:xfrm>
                <a:off x="1596" y="2709"/>
                <a:ext cx="3" cy="8"/>
              </a:xfrm>
              <a:prstGeom prst="line">
                <a:avLst/>
              </a:prstGeom>
              <a:noFill/>
              <a:ln w="7938">
                <a:solidFill>
                  <a:srgbClr val="000000"/>
                </a:solidFill>
                <a:round/>
                <a:headEnd/>
                <a:tailEnd/>
              </a:ln>
            </p:spPr>
            <p:txBody>
              <a:bodyPr/>
              <a:lstStyle/>
              <a:p>
                <a:endParaRPr lang="en-US">
                  <a:latin typeface="Arial"/>
                  <a:cs typeface="Arial"/>
                </a:endParaRPr>
              </a:p>
            </p:txBody>
          </p:sp>
          <p:sp>
            <p:nvSpPr>
              <p:cNvPr id="156" name="Line 1146"/>
              <p:cNvSpPr>
                <a:spLocks noChangeShapeType="1"/>
              </p:cNvSpPr>
              <p:nvPr/>
            </p:nvSpPr>
            <p:spPr bwMode="auto">
              <a:xfrm>
                <a:off x="1599" y="2717"/>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157" name="Line 1147"/>
              <p:cNvSpPr>
                <a:spLocks noChangeShapeType="1"/>
              </p:cNvSpPr>
              <p:nvPr/>
            </p:nvSpPr>
            <p:spPr bwMode="auto">
              <a:xfrm>
                <a:off x="1602" y="2722"/>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158" name="Line 1148"/>
              <p:cNvSpPr>
                <a:spLocks noChangeShapeType="1"/>
              </p:cNvSpPr>
              <p:nvPr/>
            </p:nvSpPr>
            <p:spPr bwMode="auto">
              <a:xfrm>
                <a:off x="1604"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59" name="Line 1149"/>
              <p:cNvSpPr>
                <a:spLocks noChangeShapeType="1"/>
              </p:cNvSpPr>
              <p:nvPr/>
            </p:nvSpPr>
            <p:spPr bwMode="auto">
              <a:xfrm>
                <a:off x="1607"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0" name="Line 1150"/>
              <p:cNvSpPr>
                <a:spLocks noChangeShapeType="1"/>
              </p:cNvSpPr>
              <p:nvPr/>
            </p:nvSpPr>
            <p:spPr bwMode="auto">
              <a:xfrm>
                <a:off x="1609"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1" name="Line 1151"/>
              <p:cNvSpPr>
                <a:spLocks noChangeShapeType="1"/>
              </p:cNvSpPr>
              <p:nvPr/>
            </p:nvSpPr>
            <p:spPr bwMode="auto">
              <a:xfrm>
                <a:off x="1612"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2" name="Line 1152"/>
              <p:cNvSpPr>
                <a:spLocks noChangeShapeType="1"/>
              </p:cNvSpPr>
              <p:nvPr/>
            </p:nvSpPr>
            <p:spPr bwMode="auto">
              <a:xfrm>
                <a:off x="1614"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3" name="Line 1153"/>
              <p:cNvSpPr>
                <a:spLocks noChangeShapeType="1"/>
              </p:cNvSpPr>
              <p:nvPr/>
            </p:nvSpPr>
            <p:spPr bwMode="auto">
              <a:xfrm>
                <a:off x="1617"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4" name="Line 1154"/>
              <p:cNvSpPr>
                <a:spLocks noChangeShapeType="1"/>
              </p:cNvSpPr>
              <p:nvPr/>
            </p:nvSpPr>
            <p:spPr bwMode="auto">
              <a:xfrm>
                <a:off x="1620"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5" name="Line 1155"/>
              <p:cNvSpPr>
                <a:spLocks noChangeShapeType="1"/>
              </p:cNvSpPr>
              <p:nvPr/>
            </p:nvSpPr>
            <p:spPr bwMode="auto">
              <a:xfrm>
                <a:off x="1622"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6" name="Line 1156"/>
              <p:cNvSpPr>
                <a:spLocks noChangeShapeType="1"/>
              </p:cNvSpPr>
              <p:nvPr/>
            </p:nvSpPr>
            <p:spPr bwMode="auto">
              <a:xfrm>
                <a:off x="1622"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7" name="Line 1157"/>
              <p:cNvSpPr>
                <a:spLocks noChangeShapeType="1"/>
              </p:cNvSpPr>
              <p:nvPr/>
            </p:nvSpPr>
            <p:spPr bwMode="auto">
              <a:xfrm>
                <a:off x="1625"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8" name="Line 1158"/>
              <p:cNvSpPr>
                <a:spLocks noChangeShapeType="1"/>
              </p:cNvSpPr>
              <p:nvPr/>
            </p:nvSpPr>
            <p:spPr bwMode="auto">
              <a:xfrm>
                <a:off x="1627"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69" name="Line 1159"/>
              <p:cNvSpPr>
                <a:spLocks noChangeShapeType="1"/>
              </p:cNvSpPr>
              <p:nvPr/>
            </p:nvSpPr>
            <p:spPr bwMode="auto">
              <a:xfrm>
                <a:off x="1630"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0" name="Line 1160"/>
              <p:cNvSpPr>
                <a:spLocks noChangeShapeType="1"/>
              </p:cNvSpPr>
              <p:nvPr/>
            </p:nvSpPr>
            <p:spPr bwMode="auto">
              <a:xfrm>
                <a:off x="1632"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1" name="Line 1161"/>
              <p:cNvSpPr>
                <a:spLocks noChangeShapeType="1"/>
              </p:cNvSpPr>
              <p:nvPr/>
            </p:nvSpPr>
            <p:spPr bwMode="auto">
              <a:xfrm>
                <a:off x="1635"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2" name="Line 1162"/>
              <p:cNvSpPr>
                <a:spLocks noChangeShapeType="1"/>
              </p:cNvSpPr>
              <p:nvPr/>
            </p:nvSpPr>
            <p:spPr bwMode="auto">
              <a:xfrm>
                <a:off x="1637"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3" name="Line 1163"/>
              <p:cNvSpPr>
                <a:spLocks noChangeShapeType="1"/>
              </p:cNvSpPr>
              <p:nvPr/>
            </p:nvSpPr>
            <p:spPr bwMode="auto">
              <a:xfrm>
                <a:off x="164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4" name="Line 1164"/>
              <p:cNvSpPr>
                <a:spLocks noChangeShapeType="1"/>
              </p:cNvSpPr>
              <p:nvPr/>
            </p:nvSpPr>
            <p:spPr bwMode="auto">
              <a:xfrm>
                <a:off x="164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5" name="Line 1165"/>
              <p:cNvSpPr>
                <a:spLocks noChangeShapeType="1"/>
              </p:cNvSpPr>
              <p:nvPr/>
            </p:nvSpPr>
            <p:spPr bwMode="auto">
              <a:xfrm>
                <a:off x="164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6" name="Line 1166"/>
              <p:cNvSpPr>
                <a:spLocks noChangeShapeType="1"/>
              </p:cNvSpPr>
              <p:nvPr/>
            </p:nvSpPr>
            <p:spPr bwMode="auto">
              <a:xfrm>
                <a:off x="1648"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7" name="Line 1167"/>
              <p:cNvSpPr>
                <a:spLocks noChangeShapeType="1"/>
              </p:cNvSpPr>
              <p:nvPr/>
            </p:nvSpPr>
            <p:spPr bwMode="auto">
              <a:xfrm>
                <a:off x="1648"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8" name="Line 1168"/>
              <p:cNvSpPr>
                <a:spLocks noChangeShapeType="1"/>
              </p:cNvSpPr>
              <p:nvPr/>
            </p:nvSpPr>
            <p:spPr bwMode="auto">
              <a:xfrm>
                <a:off x="165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79" name="Line 1169"/>
              <p:cNvSpPr>
                <a:spLocks noChangeShapeType="1"/>
              </p:cNvSpPr>
              <p:nvPr/>
            </p:nvSpPr>
            <p:spPr bwMode="auto">
              <a:xfrm>
                <a:off x="165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0" name="Line 1170"/>
              <p:cNvSpPr>
                <a:spLocks noChangeShapeType="1"/>
              </p:cNvSpPr>
              <p:nvPr/>
            </p:nvSpPr>
            <p:spPr bwMode="auto">
              <a:xfrm>
                <a:off x="165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1" name="Line 1171"/>
              <p:cNvSpPr>
                <a:spLocks noChangeShapeType="1"/>
              </p:cNvSpPr>
              <p:nvPr/>
            </p:nvSpPr>
            <p:spPr bwMode="auto">
              <a:xfrm>
                <a:off x="165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2" name="Line 1172"/>
              <p:cNvSpPr>
                <a:spLocks noChangeShapeType="1"/>
              </p:cNvSpPr>
              <p:nvPr/>
            </p:nvSpPr>
            <p:spPr bwMode="auto">
              <a:xfrm>
                <a:off x="166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3" name="Line 1173"/>
              <p:cNvSpPr>
                <a:spLocks noChangeShapeType="1"/>
              </p:cNvSpPr>
              <p:nvPr/>
            </p:nvSpPr>
            <p:spPr bwMode="auto">
              <a:xfrm>
                <a:off x="1663"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4" name="Line 1174"/>
              <p:cNvSpPr>
                <a:spLocks noChangeShapeType="1"/>
              </p:cNvSpPr>
              <p:nvPr/>
            </p:nvSpPr>
            <p:spPr bwMode="auto">
              <a:xfrm>
                <a:off x="1666"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5" name="Line 1175"/>
              <p:cNvSpPr>
                <a:spLocks noChangeShapeType="1"/>
              </p:cNvSpPr>
              <p:nvPr/>
            </p:nvSpPr>
            <p:spPr bwMode="auto">
              <a:xfrm>
                <a:off x="166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6" name="Line 1176"/>
              <p:cNvSpPr>
                <a:spLocks noChangeShapeType="1"/>
              </p:cNvSpPr>
              <p:nvPr/>
            </p:nvSpPr>
            <p:spPr bwMode="auto">
              <a:xfrm>
                <a:off x="167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7" name="Line 1177"/>
              <p:cNvSpPr>
                <a:spLocks noChangeShapeType="1"/>
              </p:cNvSpPr>
              <p:nvPr/>
            </p:nvSpPr>
            <p:spPr bwMode="auto">
              <a:xfrm>
                <a:off x="1673"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188" name="Line 1178"/>
              <p:cNvSpPr>
                <a:spLocks noChangeShapeType="1"/>
              </p:cNvSpPr>
              <p:nvPr/>
            </p:nvSpPr>
            <p:spPr bwMode="auto">
              <a:xfrm flipV="1">
                <a:off x="1673" y="2722"/>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189" name="Line 1179"/>
              <p:cNvSpPr>
                <a:spLocks noChangeShapeType="1"/>
              </p:cNvSpPr>
              <p:nvPr/>
            </p:nvSpPr>
            <p:spPr bwMode="auto">
              <a:xfrm flipV="1">
                <a:off x="1676" y="2720"/>
                <a:ext cx="3" cy="2"/>
              </a:xfrm>
              <a:prstGeom prst="line">
                <a:avLst/>
              </a:prstGeom>
              <a:noFill/>
              <a:ln w="7938">
                <a:solidFill>
                  <a:srgbClr val="000000"/>
                </a:solidFill>
                <a:round/>
                <a:headEnd/>
                <a:tailEnd/>
              </a:ln>
            </p:spPr>
            <p:txBody>
              <a:bodyPr/>
              <a:lstStyle/>
              <a:p>
                <a:endParaRPr lang="en-US">
                  <a:latin typeface="Arial"/>
                  <a:cs typeface="Arial"/>
                </a:endParaRPr>
              </a:p>
            </p:txBody>
          </p:sp>
          <p:sp>
            <p:nvSpPr>
              <p:cNvPr id="190" name="Line 1180"/>
              <p:cNvSpPr>
                <a:spLocks noChangeShapeType="1"/>
              </p:cNvSpPr>
              <p:nvPr/>
            </p:nvSpPr>
            <p:spPr bwMode="auto">
              <a:xfrm flipV="1">
                <a:off x="1679" y="2711"/>
                <a:ext cx="2" cy="9"/>
              </a:xfrm>
              <a:prstGeom prst="line">
                <a:avLst/>
              </a:prstGeom>
              <a:noFill/>
              <a:ln w="7938">
                <a:solidFill>
                  <a:srgbClr val="000000"/>
                </a:solidFill>
                <a:round/>
                <a:headEnd/>
                <a:tailEnd/>
              </a:ln>
            </p:spPr>
            <p:txBody>
              <a:bodyPr/>
              <a:lstStyle/>
              <a:p>
                <a:endParaRPr lang="en-US">
                  <a:latin typeface="Arial"/>
                  <a:cs typeface="Arial"/>
                </a:endParaRPr>
              </a:p>
            </p:txBody>
          </p:sp>
          <p:sp>
            <p:nvSpPr>
              <p:cNvPr id="191" name="Line 1181"/>
              <p:cNvSpPr>
                <a:spLocks noChangeShapeType="1"/>
              </p:cNvSpPr>
              <p:nvPr/>
            </p:nvSpPr>
            <p:spPr bwMode="auto">
              <a:xfrm flipV="1">
                <a:off x="1681" y="2700"/>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192" name="Line 1182"/>
              <p:cNvSpPr>
                <a:spLocks noChangeShapeType="1"/>
              </p:cNvSpPr>
              <p:nvPr/>
            </p:nvSpPr>
            <p:spPr bwMode="auto">
              <a:xfrm flipV="1">
                <a:off x="1684" y="2687"/>
                <a:ext cx="2" cy="13"/>
              </a:xfrm>
              <a:prstGeom prst="line">
                <a:avLst/>
              </a:prstGeom>
              <a:noFill/>
              <a:ln w="7938">
                <a:solidFill>
                  <a:srgbClr val="000000"/>
                </a:solidFill>
                <a:round/>
                <a:headEnd/>
                <a:tailEnd/>
              </a:ln>
            </p:spPr>
            <p:txBody>
              <a:bodyPr/>
              <a:lstStyle/>
              <a:p>
                <a:endParaRPr lang="en-US">
                  <a:latin typeface="Arial"/>
                  <a:cs typeface="Arial"/>
                </a:endParaRPr>
              </a:p>
            </p:txBody>
          </p:sp>
          <p:sp>
            <p:nvSpPr>
              <p:cNvPr id="193" name="Line 1183"/>
              <p:cNvSpPr>
                <a:spLocks noChangeShapeType="1"/>
              </p:cNvSpPr>
              <p:nvPr/>
            </p:nvSpPr>
            <p:spPr bwMode="auto">
              <a:xfrm flipV="1">
                <a:off x="1686" y="2679"/>
                <a:ext cx="3" cy="8"/>
              </a:xfrm>
              <a:prstGeom prst="line">
                <a:avLst/>
              </a:prstGeom>
              <a:noFill/>
              <a:ln w="7938">
                <a:solidFill>
                  <a:srgbClr val="000000"/>
                </a:solidFill>
                <a:round/>
                <a:headEnd/>
                <a:tailEnd/>
              </a:ln>
            </p:spPr>
            <p:txBody>
              <a:bodyPr/>
              <a:lstStyle/>
              <a:p>
                <a:endParaRPr lang="en-US">
                  <a:latin typeface="Arial"/>
                  <a:cs typeface="Arial"/>
                </a:endParaRPr>
              </a:p>
            </p:txBody>
          </p:sp>
          <p:sp>
            <p:nvSpPr>
              <p:cNvPr id="194" name="Line 1184"/>
              <p:cNvSpPr>
                <a:spLocks noChangeShapeType="1"/>
              </p:cNvSpPr>
              <p:nvPr/>
            </p:nvSpPr>
            <p:spPr bwMode="auto">
              <a:xfrm>
                <a:off x="1689" y="2679"/>
                <a:ext cx="2" cy="2"/>
              </a:xfrm>
              <a:prstGeom prst="line">
                <a:avLst/>
              </a:prstGeom>
              <a:noFill/>
              <a:ln w="7938">
                <a:solidFill>
                  <a:srgbClr val="000000"/>
                </a:solidFill>
                <a:round/>
                <a:headEnd/>
                <a:tailEnd/>
              </a:ln>
            </p:spPr>
            <p:txBody>
              <a:bodyPr/>
              <a:lstStyle/>
              <a:p>
                <a:endParaRPr lang="en-US">
                  <a:latin typeface="Arial"/>
                  <a:cs typeface="Arial"/>
                </a:endParaRPr>
              </a:p>
            </p:txBody>
          </p:sp>
          <p:sp>
            <p:nvSpPr>
              <p:cNvPr id="195" name="Line 1185"/>
              <p:cNvSpPr>
                <a:spLocks noChangeShapeType="1"/>
              </p:cNvSpPr>
              <p:nvPr/>
            </p:nvSpPr>
            <p:spPr bwMode="auto">
              <a:xfrm>
                <a:off x="1691" y="2681"/>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196" name="Line 1186"/>
              <p:cNvSpPr>
                <a:spLocks noChangeShapeType="1"/>
              </p:cNvSpPr>
              <p:nvPr/>
            </p:nvSpPr>
            <p:spPr bwMode="auto">
              <a:xfrm>
                <a:off x="1694" y="2692"/>
                <a:ext cx="2" cy="14"/>
              </a:xfrm>
              <a:prstGeom prst="line">
                <a:avLst/>
              </a:prstGeom>
              <a:noFill/>
              <a:ln w="7938">
                <a:solidFill>
                  <a:srgbClr val="000000"/>
                </a:solidFill>
                <a:round/>
                <a:headEnd/>
                <a:tailEnd/>
              </a:ln>
            </p:spPr>
            <p:txBody>
              <a:bodyPr/>
              <a:lstStyle/>
              <a:p>
                <a:endParaRPr lang="en-US">
                  <a:latin typeface="Arial"/>
                  <a:cs typeface="Arial"/>
                </a:endParaRPr>
              </a:p>
            </p:txBody>
          </p:sp>
          <p:sp>
            <p:nvSpPr>
              <p:cNvPr id="197" name="Line 1187"/>
              <p:cNvSpPr>
                <a:spLocks noChangeShapeType="1"/>
              </p:cNvSpPr>
              <p:nvPr/>
            </p:nvSpPr>
            <p:spPr bwMode="auto">
              <a:xfrm>
                <a:off x="1696" y="2706"/>
                <a:ext cx="3" cy="11"/>
              </a:xfrm>
              <a:prstGeom prst="line">
                <a:avLst/>
              </a:prstGeom>
              <a:noFill/>
              <a:ln w="7938">
                <a:solidFill>
                  <a:srgbClr val="000000"/>
                </a:solidFill>
                <a:round/>
                <a:headEnd/>
                <a:tailEnd/>
              </a:ln>
            </p:spPr>
            <p:txBody>
              <a:bodyPr/>
              <a:lstStyle/>
              <a:p>
                <a:endParaRPr lang="en-US">
                  <a:latin typeface="Arial"/>
                  <a:cs typeface="Arial"/>
                </a:endParaRPr>
              </a:p>
            </p:txBody>
          </p:sp>
          <p:sp>
            <p:nvSpPr>
              <p:cNvPr id="198" name="Line 1188"/>
              <p:cNvSpPr>
                <a:spLocks noChangeShapeType="1"/>
              </p:cNvSpPr>
              <p:nvPr/>
            </p:nvSpPr>
            <p:spPr bwMode="auto">
              <a:xfrm>
                <a:off x="1699" y="2717"/>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199" name="Line 1189"/>
              <p:cNvSpPr>
                <a:spLocks noChangeShapeType="1"/>
              </p:cNvSpPr>
              <p:nvPr/>
            </p:nvSpPr>
            <p:spPr bwMode="auto">
              <a:xfrm>
                <a:off x="1702" y="2722"/>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00" name="Line 1190"/>
              <p:cNvSpPr>
                <a:spLocks noChangeShapeType="1"/>
              </p:cNvSpPr>
              <p:nvPr/>
            </p:nvSpPr>
            <p:spPr bwMode="auto">
              <a:xfrm>
                <a:off x="1702" y="272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01" name="Line 1191"/>
              <p:cNvSpPr>
                <a:spLocks noChangeShapeType="1"/>
              </p:cNvSpPr>
              <p:nvPr/>
            </p:nvSpPr>
            <p:spPr bwMode="auto">
              <a:xfrm flipV="1">
                <a:off x="1704" y="2720"/>
                <a:ext cx="3" cy="2"/>
              </a:xfrm>
              <a:prstGeom prst="line">
                <a:avLst/>
              </a:prstGeom>
              <a:noFill/>
              <a:ln w="7938">
                <a:solidFill>
                  <a:srgbClr val="000000"/>
                </a:solidFill>
                <a:round/>
                <a:headEnd/>
                <a:tailEnd/>
              </a:ln>
            </p:spPr>
            <p:txBody>
              <a:bodyPr/>
              <a:lstStyle/>
              <a:p>
                <a:endParaRPr lang="en-US">
                  <a:latin typeface="Arial"/>
                  <a:cs typeface="Arial"/>
                </a:endParaRPr>
              </a:p>
            </p:txBody>
          </p:sp>
          <p:sp>
            <p:nvSpPr>
              <p:cNvPr id="202" name="Line 1192"/>
              <p:cNvSpPr>
                <a:spLocks noChangeShapeType="1"/>
              </p:cNvSpPr>
              <p:nvPr/>
            </p:nvSpPr>
            <p:spPr bwMode="auto">
              <a:xfrm flipV="1">
                <a:off x="1707" y="2706"/>
                <a:ext cx="2" cy="14"/>
              </a:xfrm>
              <a:prstGeom prst="line">
                <a:avLst/>
              </a:prstGeom>
              <a:noFill/>
              <a:ln w="7938">
                <a:solidFill>
                  <a:srgbClr val="000000"/>
                </a:solidFill>
                <a:round/>
                <a:headEnd/>
                <a:tailEnd/>
              </a:ln>
            </p:spPr>
            <p:txBody>
              <a:bodyPr/>
              <a:lstStyle/>
              <a:p>
                <a:endParaRPr lang="en-US">
                  <a:latin typeface="Arial"/>
                  <a:cs typeface="Arial"/>
                </a:endParaRPr>
              </a:p>
            </p:txBody>
          </p:sp>
          <p:sp>
            <p:nvSpPr>
              <p:cNvPr id="203" name="Line 1193"/>
              <p:cNvSpPr>
                <a:spLocks noChangeShapeType="1"/>
              </p:cNvSpPr>
              <p:nvPr/>
            </p:nvSpPr>
            <p:spPr bwMode="auto">
              <a:xfrm flipV="1">
                <a:off x="1709" y="2679"/>
                <a:ext cx="3" cy="27"/>
              </a:xfrm>
              <a:prstGeom prst="line">
                <a:avLst/>
              </a:prstGeom>
              <a:noFill/>
              <a:ln w="7938">
                <a:solidFill>
                  <a:srgbClr val="000000"/>
                </a:solidFill>
                <a:round/>
                <a:headEnd/>
                <a:tailEnd/>
              </a:ln>
            </p:spPr>
            <p:txBody>
              <a:bodyPr/>
              <a:lstStyle/>
              <a:p>
                <a:endParaRPr lang="en-US">
                  <a:latin typeface="Arial"/>
                  <a:cs typeface="Arial"/>
                </a:endParaRPr>
              </a:p>
            </p:txBody>
          </p:sp>
          <p:sp>
            <p:nvSpPr>
              <p:cNvPr id="204" name="Line 1194"/>
              <p:cNvSpPr>
                <a:spLocks noChangeShapeType="1"/>
              </p:cNvSpPr>
              <p:nvPr/>
            </p:nvSpPr>
            <p:spPr bwMode="auto">
              <a:xfrm flipV="1">
                <a:off x="1712" y="2632"/>
                <a:ext cx="2" cy="47"/>
              </a:xfrm>
              <a:prstGeom prst="line">
                <a:avLst/>
              </a:prstGeom>
              <a:noFill/>
              <a:ln w="7938">
                <a:solidFill>
                  <a:srgbClr val="000000"/>
                </a:solidFill>
                <a:round/>
                <a:headEnd/>
                <a:tailEnd/>
              </a:ln>
            </p:spPr>
            <p:txBody>
              <a:bodyPr/>
              <a:lstStyle/>
              <a:p>
                <a:endParaRPr lang="en-US">
                  <a:latin typeface="Arial"/>
                  <a:cs typeface="Arial"/>
                </a:endParaRPr>
              </a:p>
            </p:txBody>
          </p:sp>
          <p:sp>
            <p:nvSpPr>
              <p:cNvPr id="205" name="Line 1195"/>
              <p:cNvSpPr>
                <a:spLocks noChangeShapeType="1"/>
              </p:cNvSpPr>
              <p:nvPr/>
            </p:nvSpPr>
            <p:spPr bwMode="auto">
              <a:xfrm flipV="1">
                <a:off x="1714" y="2578"/>
                <a:ext cx="3" cy="54"/>
              </a:xfrm>
              <a:prstGeom prst="line">
                <a:avLst/>
              </a:prstGeom>
              <a:noFill/>
              <a:ln w="7938">
                <a:solidFill>
                  <a:srgbClr val="000000"/>
                </a:solidFill>
                <a:round/>
                <a:headEnd/>
                <a:tailEnd/>
              </a:ln>
            </p:spPr>
            <p:txBody>
              <a:bodyPr/>
              <a:lstStyle/>
              <a:p>
                <a:endParaRPr lang="en-US">
                  <a:latin typeface="Arial"/>
                  <a:cs typeface="Arial"/>
                </a:endParaRPr>
              </a:p>
            </p:txBody>
          </p:sp>
          <p:sp>
            <p:nvSpPr>
              <p:cNvPr id="206" name="Line 1196"/>
              <p:cNvSpPr>
                <a:spLocks noChangeShapeType="1"/>
              </p:cNvSpPr>
              <p:nvPr/>
            </p:nvSpPr>
            <p:spPr bwMode="auto">
              <a:xfrm flipV="1">
                <a:off x="1717" y="2545"/>
                <a:ext cx="3" cy="33"/>
              </a:xfrm>
              <a:prstGeom prst="line">
                <a:avLst/>
              </a:prstGeom>
              <a:noFill/>
              <a:ln w="7938">
                <a:solidFill>
                  <a:srgbClr val="000000"/>
                </a:solidFill>
                <a:round/>
                <a:headEnd/>
                <a:tailEnd/>
              </a:ln>
            </p:spPr>
            <p:txBody>
              <a:bodyPr/>
              <a:lstStyle/>
              <a:p>
                <a:endParaRPr lang="en-US">
                  <a:latin typeface="Arial"/>
                  <a:cs typeface="Arial"/>
                </a:endParaRPr>
              </a:p>
            </p:txBody>
          </p:sp>
          <p:sp>
            <p:nvSpPr>
              <p:cNvPr id="207" name="Line 1197"/>
              <p:cNvSpPr>
                <a:spLocks noChangeShapeType="1"/>
              </p:cNvSpPr>
              <p:nvPr/>
            </p:nvSpPr>
            <p:spPr bwMode="auto">
              <a:xfrm>
                <a:off x="1720" y="2545"/>
                <a:ext cx="2" cy="5"/>
              </a:xfrm>
              <a:prstGeom prst="line">
                <a:avLst/>
              </a:prstGeom>
              <a:noFill/>
              <a:ln w="7938">
                <a:solidFill>
                  <a:srgbClr val="000000"/>
                </a:solidFill>
                <a:round/>
                <a:headEnd/>
                <a:tailEnd/>
              </a:ln>
            </p:spPr>
            <p:txBody>
              <a:bodyPr/>
              <a:lstStyle/>
              <a:p>
                <a:endParaRPr lang="en-US">
                  <a:latin typeface="Arial"/>
                  <a:cs typeface="Arial"/>
                </a:endParaRPr>
              </a:p>
            </p:txBody>
          </p:sp>
          <p:sp>
            <p:nvSpPr>
              <p:cNvPr id="208" name="Line 1198"/>
              <p:cNvSpPr>
                <a:spLocks noChangeShapeType="1"/>
              </p:cNvSpPr>
              <p:nvPr/>
            </p:nvSpPr>
            <p:spPr bwMode="auto">
              <a:xfrm>
                <a:off x="1722" y="2550"/>
                <a:ext cx="3" cy="41"/>
              </a:xfrm>
              <a:prstGeom prst="line">
                <a:avLst/>
              </a:prstGeom>
              <a:noFill/>
              <a:ln w="7938">
                <a:solidFill>
                  <a:srgbClr val="000000"/>
                </a:solidFill>
                <a:round/>
                <a:headEnd/>
                <a:tailEnd/>
              </a:ln>
            </p:spPr>
            <p:txBody>
              <a:bodyPr/>
              <a:lstStyle/>
              <a:p>
                <a:endParaRPr lang="en-US">
                  <a:latin typeface="Arial"/>
                  <a:cs typeface="Arial"/>
                </a:endParaRPr>
              </a:p>
            </p:txBody>
          </p:sp>
          <p:sp>
            <p:nvSpPr>
              <p:cNvPr id="209" name="Line 1199"/>
              <p:cNvSpPr>
                <a:spLocks noChangeShapeType="1"/>
              </p:cNvSpPr>
              <p:nvPr/>
            </p:nvSpPr>
            <p:spPr bwMode="auto">
              <a:xfrm>
                <a:off x="1725" y="2591"/>
                <a:ext cx="2" cy="55"/>
              </a:xfrm>
              <a:prstGeom prst="line">
                <a:avLst/>
              </a:prstGeom>
              <a:noFill/>
              <a:ln w="7938">
                <a:solidFill>
                  <a:srgbClr val="000000"/>
                </a:solidFill>
                <a:round/>
                <a:headEnd/>
                <a:tailEnd/>
              </a:ln>
            </p:spPr>
            <p:txBody>
              <a:bodyPr/>
              <a:lstStyle/>
              <a:p>
                <a:endParaRPr lang="en-US">
                  <a:latin typeface="Arial"/>
                  <a:cs typeface="Arial"/>
                </a:endParaRPr>
              </a:p>
            </p:txBody>
          </p:sp>
          <p:sp>
            <p:nvSpPr>
              <p:cNvPr id="210" name="Line 1200"/>
              <p:cNvSpPr>
                <a:spLocks noChangeShapeType="1"/>
              </p:cNvSpPr>
              <p:nvPr/>
            </p:nvSpPr>
            <p:spPr bwMode="auto">
              <a:xfrm>
                <a:off x="1727" y="2646"/>
                <a:ext cx="1" cy="41"/>
              </a:xfrm>
              <a:prstGeom prst="line">
                <a:avLst/>
              </a:prstGeom>
              <a:noFill/>
              <a:ln w="7938">
                <a:solidFill>
                  <a:srgbClr val="000000"/>
                </a:solidFill>
                <a:round/>
                <a:headEnd/>
                <a:tailEnd/>
              </a:ln>
            </p:spPr>
            <p:txBody>
              <a:bodyPr/>
              <a:lstStyle/>
              <a:p>
                <a:endParaRPr lang="en-US">
                  <a:latin typeface="Arial"/>
                  <a:cs typeface="Arial"/>
                </a:endParaRPr>
              </a:p>
            </p:txBody>
          </p:sp>
          <p:sp>
            <p:nvSpPr>
              <p:cNvPr id="211" name="Line 1201"/>
              <p:cNvSpPr>
                <a:spLocks noChangeShapeType="1"/>
              </p:cNvSpPr>
              <p:nvPr/>
            </p:nvSpPr>
            <p:spPr bwMode="auto">
              <a:xfrm>
                <a:off x="1727" y="2687"/>
                <a:ext cx="3" cy="24"/>
              </a:xfrm>
              <a:prstGeom prst="line">
                <a:avLst/>
              </a:prstGeom>
              <a:noFill/>
              <a:ln w="7938">
                <a:solidFill>
                  <a:srgbClr val="000000"/>
                </a:solidFill>
                <a:round/>
                <a:headEnd/>
                <a:tailEnd/>
              </a:ln>
            </p:spPr>
            <p:txBody>
              <a:bodyPr/>
              <a:lstStyle/>
              <a:p>
                <a:endParaRPr lang="en-US">
                  <a:latin typeface="Arial"/>
                  <a:cs typeface="Arial"/>
                </a:endParaRPr>
              </a:p>
            </p:txBody>
          </p:sp>
          <p:sp>
            <p:nvSpPr>
              <p:cNvPr id="212" name="Line 1202"/>
              <p:cNvSpPr>
                <a:spLocks noChangeShapeType="1"/>
              </p:cNvSpPr>
              <p:nvPr/>
            </p:nvSpPr>
            <p:spPr bwMode="auto">
              <a:xfrm>
                <a:off x="1730" y="2711"/>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213" name="Line 1203"/>
              <p:cNvSpPr>
                <a:spLocks noChangeShapeType="1"/>
              </p:cNvSpPr>
              <p:nvPr/>
            </p:nvSpPr>
            <p:spPr bwMode="auto">
              <a:xfrm>
                <a:off x="1732" y="2722"/>
                <a:ext cx="3" cy="3"/>
              </a:xfrm>
              <a:prstGeom prst="line">
                <a:avLst/>
              </a:prstGeom>
              <a:noFill/>
              <a:ln w="7938">
                <a:solidFill>
                  <a:srgbClr val="000000"/>
                </a:solidFill>
                <a:round/>
                <a:headEnd/>
                <a:tailEnd/>
              </a:ln>
            </p:spPr>
            <p:txBody>
              <a:bodyPr/>
              <a:lstStyle/>
              <a:p>
                <a:endParaRPr lang="en-US">
                  <a:latin typeface="Arial"/>
                  <a:cs typeface="Arial"/>
                </a:endParaRPr>
              </a:p>
            </p:txBody>
          </p:sp>
          <p:sp>
            <p:nvSpPr>
              <p:cNvPr id="214" name="Line 1204"/>
              <p:cNvSpPr>
                <a:spLocks noChangeShapeType="1"/>
              </p:cNvSpPr>
              <p:nvPr/>
            </p:nvSpPr>
            <p:spPr bwMode="auto">
              <a:xfrm>
                <a:off x="173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5" name="Line 1205"/>
              <p:cNvSpPr>
                <a:spLocks noChangeShapeType="1"/>
              </p:cNvSpPr>
              <p:nvPr/>
            </p:nvSpPr>
            <p:spPr bwMode="auto">
              <a:xfrm>
                <a:off x="1738"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6" name="Line 1206"/>
              <p:cNvSpPr>
                <a:spLocks noChangeShapeType="1"/>
              </p:cNvSpPr>
              <p:nvPr/>
            </p:nvSpPr>
            <p:spPr bwMode="auto">
              <a:xfrm>
                <a:off x="174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7" name="Line 1207"/>
              <p:cNvSpPr>
                <a:spLocks noChangeShapeType="1"/>
              </p:cNvSpPr>
              <p:nvPr/>
            </p:nvSpPr>
            <p:spPr bwMode="auto">
              <a:xfrm>
                <a:off x="174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8" name="Line 1208"/>
              <p:cNvSpPr>
                <a:spLocks noChangeShapeType="1"/>
              </p:cNvSpPr>
              <p:nvPr/>
            </p:nvSpPr>
            <p:spPr bwMode="auto">
              <a:xfrm>
                <a:off x="174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9" name="Line 1209"/>
              <p:cNvSpPr>
                <a:spLocks noChangeShapeType="1"/>
              </p:cNvSpPr>
              <p:nvPr/>
            </p:nvSpPr>
            <p:spPr bwMode="auto">
              <a:xfrm>
                <a:off x="1748"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0" name="Line 1210"/>
              <p:cNvSpPr>
                <a:spLocks noChangeShapeType="1"/>
              </p:cNvSpPr>
              <p:nvPr/>
            </p:nvSpPr>
            <p:spPr bwMode="auto">
              <a:xfrm>
                <a:off x="1750"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1" name="Line 1211"/>
              <p:cNvSpPr>
                <a:spLocks noChangeShapeType="1"/>
              </p:cNvSpPr>
              <p:nvPr/>
            </p:nvSpPr>
            <p:spPr bwMode="auto">
              <a:xfrm>
                <a:off x="1753"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2" name="Line 1212"/>
              <p:cNvSpPr>
                <a:spLocks noChangeShapeType="1"/>
              </p:cNvSpPr>
              <p:nvPr/>
            </p:nvSpPr>
            <p:spPr bwMode="auto">
              <a:xfrm>
                <a:off x="1753"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3" name="Line 1213"/>
              <p:cNvSpPr>
                <a:spLocks noChangeShapeType="1"/>
              </p:cNvSpPr>
              <p:nvPr/>
            </p:nvSpPr>
            <p:spPr bwMode="auto">
              <a:xfrm>
                <a:off x="1755"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4" name="Line 1214"/>
              <p:cNvSpPr>
                <a:spLocks noChangeShapeType="1"/>
              </p:cNvSpPr>
              <p:nvPr/>
            </p:nvSpPr>
            <p:spPr bwMode="auto">
              <a:xfrm>
                <a:off x="175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5" name="Line 1215"/>
              <p:cNvSpPr>
                <a:spLocks noChangeShapeType="1"/>
              </p:cNvSpPr>
              <p:nvPr/>
            </p:nvSpPr>
            <p:spPr bwMode="auto">
              <a:xfrm>
                <a:off x="176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6" name="Line 1216"/>
              <p:cNvSpPr>
                <a:spLocks noChangeShapeType="1"/>
              </p:cNvSpPr>
              <p:nvPr/>
            </p:nvSpPr>
            <p:spPr bwMode="auto">
              <a:xfrm>
                <a:off x="1763"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7" name="Line 1217"/>
              <p:cNvSpPr>
                <a:spLocks noChangeShapeType="1"/>
              </p:cNvSpPr>
              <p:nvPr/>
            </p:nvSpPr>
            <p:spPr bwMode="auto">
              <a:xfrm>
                <a:off x="1766"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8" name="Line 1218"/>
              <p:cNvSpPr>
                <a:spLocks noChangeShapeType="1"/>
              </p:cNvSpPr>
              <p:nvPr/>
            </p:nvSpPr>
            <p:spPr bwMode="auto">
              <a:xfrm>
                <a:off x="1768"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9" name="Line 1219"/>
              <p:cNvSpPr>
                <a:spLocks noChangeShapeType="1"/>
              </p:cNvSpPr>
              <p:nvPr/>
            </p:nvSpPr>
            <p:spPr bwMode="auto">
              <a:xfrm>
                <a:off x="1771"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30" name="Line 1220"/>
              <p:cNvSpPr>
                <a:spLocks noChangeShapeType="1"/>
              </p:cNvSpPr>
              <p:nvPr/>
            </p:nvSpPr>
            <p:spPr bwMode="auto">
              <a:xfrm>
                <a:off x="1773"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31" name="Line 1221"/>
              <p:cNvSpPr>
                <a:spLocks noChangeShapeType="1"/>
              </p:cNvSpPr>
              <p:nvPr/>
            </p:nvSpPr>
            <p:spPr bwMode="auto">
              <a:xfrm>
                <a:off x="1776"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32" name="Line 1222"/>
              <p:cNvSpPr>
                <a:spLocks noChangeShapeType="1"/>
              </p:cNvSpPr>
              <p:nvPr/>
            </p:nvSpPr>
            <p:spPr bwMode="auto">
              <a:xfrm flipV="1">
                <a:off x="1779" y="2722"/>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233" name="Line 1223"/>
              <p:cNvSpPr>
                <a:spLocks noChangeShapeType="1"/>
              </p:cNvSpPr>
              <p:nvPr/>
            </p:nvSpPr>
            <p:spPr bwMode="auto">
              <a:xfrm flipV="1">
                <a:off x="1781" y="2717"/>
                <a:ext cx="1" cy="5"/>
              </a:xfrm>
              <a:prstGeom prst="line">
                <a:avLst/>
              </a:prstGeom>
              <a:noFill/>
              <a:ln w="7938">
                <a:solidFill>
                  <a:srgbClr val="000000"/>
                </a:solidFill>
                <a:round/>
                <a:headEnd/>
                <a:tailEnd/>
              </a:ln>
            </p:spPr>
            <p:txBody>
              <a:bodyPr/>
              <a:lstStyle/>
              <a:p>
                <a:endParaRPr lang="en-US">
                  <a:latin typeface="Arial"/>
                  <a:cs typeface="Arial"/>
                </a:endParaRPr>
              </a:p>
            </p:txBody>
          </p:sp>
          <p:sp>
            <p:nvSpPr>
              <p:cNvPr id="234" name="Line 1224"/>
              <p:cNvSpPr>
                <a:spLocks noChangeShapeType="1"/>
              </p:cNvSpPr>
              <p:nvPr/>
            </p:nvSpPr>
            <p:spPr bwMode="auto">
              <a:xfrm flipV="1">
                <a:off x="1781" y="2709"/>
                <a:ext cx="3" cy="8"/>
              </a:xfrm>
              <a:prstGeom prst="line">
                <a:avLst/>
              </a:prstGeom>
              <a:noFill/>
              <a:ln w="7938">
                <a:solidFill>
                  <a:srgbClr val="000000"/>
                </a:solidFill>
                <a:round/>
                <a:headEnd/>
                <a:tailEnd/>
              </a:ln>
            </p:spPr>
            <p:txBody>
              <a:bodyPr/>
              <a:lstStyle/>
              <a:p>
                <a:endParaRPr lang="en-US">
                  <a:latin typeface="Arial"/>
                  <a:cs typeface="Arial"/>
                </a:endParaRPr>
              </a:p>
            </p:txBody>
          </p:sp>
          <p:sp>
            <p:nvSpPr>
              <p:cNvPr id="235" name="Line 1225"/>
              <p:cNvSpPr>
                <a:spLocks noChangeShapeType="1"/>
              </p:cNvSpPr>
              <p:nvPr/>
            </p:nvSpPr>
            <p:spPr bwMode="auto">
              <a:xfrm flipV="1">
                <a:off x="1784" y="2698"/>
                <a:ext cx="2" cy="11"/>
              </a:xfrm>
              <a:prstGeom prst="line">
                <a:avLst/>
              </a:prstGeom>
              <a:noFill/>
              <a:ln w="7938">
                <a:solidFill>
                  <a:srgbClr val="000000"/>
                </a:solidFill>
                <a:round/>
                <a:headEnd/>
                <a:tailEnd/>
              </a:ln>
            </p:spPr>
            <p:txBody>
              <a:bodyPr/>
              <a:lstStyle/>
              <a:p>
                <a:endParaRPr lang="en-US">
                  <a:latin typeface="Arial"/>
                  <a:cs typeface="Arial"/>
                </a:endParaRPr>
              </a:p>
            </p:txBody>
          </p:sp>
          <p:sp>
            <p:nvSpPr>
              <p:cNvPr id="236" name="Line 1226"/>
              <p:cNvSpPr>
                <a:spLocks noChangeShapeType="1"/>
              </p:cNvSpPr>
              <p:nvPr/>
            </p:nvSpPr>
            <p:spPr bwMode="auto">
              <a:xfrm flipV="1">
                <a:off x="1786" y="2692"/>
                <a:ext cx="3" cy="6"/>
              </a:xfrm>
              <a:prstGeom prst="line">
                <a:avLst/>
              </a:prstGeom>
              <a:noFill/>
              <a:ln w="7938">
                <a:solidFill>
                  <a:srgbClr val="000000"/>
                </a:solidFill>
                <a:round/>
                <a:headEnd/>
                <a:tailEnd/>
              </a:ln>
            </p:spPr>
            <p:txBody>
              <a:bodyPr/>
              <a:lstStyle/>
              <a:p>
                <a:endParaRPr lang="en-US">
                  <a:latin typeface="Arial"/>
                  <a:cs typeface="Arial"/>
                </a:endParaRPr>
              </a:p>
            </p:txBody>
          </p:sp>
          <p:sp>
            <p:nvSpPr>
              <p:cNvPr id="237" name="Line 1227"/>
              <p:cNvSpPr>
                <a:spLocks noChangeShapeType="1"/>
              </p:cNvSpPr>
              <p:nvPr/>
            </p:nvSpPr>
            <p:spPr bwMode="auto">
              <a:xfrm>
                <a:off x="1789" y="2692"/>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38" name="Line 1228"/>
              <p:cNvSpPr>
                <a:spLocks noChangeShapeType="1"/>
              </p:cNvSpPr>
              <p:nvPr/>
            </p:nvSpPr>
            <p:spPr bwMode="auto">
              <a:xfrm>
                <a:off x="1791" y="2692"/>
                <a:ext cx="3" cy="8"/>
              </a:xfrm>
              <a:prstGeom prst="line">
                <a:avLst/>
              </a:prstGeom>
              <a:noFill/>
              <a:ln w="7938">
                <a:solidFill>
                  <a:srgbClr val="000000"/>
                </a:solidFill>
                <a:round/>
                <a:headEnd/>
                <a:tailEnd/>
              </a:ln>
            </p:spPr>
            <p:txBody>
              <a:bodyPr/>
              <a:lstStyle/>
              <a:p>
                <a:endParaRPr lang="en-US">
                  <a:latin typeface="Arial"/>
                  <a:cs typeface="Arial"/>
                </a:endParaRPr>
              </a:p>
            </p:txBody>
          </p:sp>
        </p:grpSp>
        <p:sp>
          <p:nvSpPr>
            <p:cNvPr id="14" name="Line 1229"/>
            <p:cNvSpPr>
              <a:spLocks noChangeShapeType="1"/>
            </p:cNvSpPr>
            <p:nvPr/>
          </p:nvSpPr>
          <p:spPr bwMode="auto">
            <a:xfrm>
              <a:off x="1794" y="2700"/>
              <a:ext cx="3" cy="9"/>
            </a:xfrm>
            <a:prstGeom prst="line">
              <a:avLst/>
            </a:prstGeom>
            <a:noFill/>
            <a:ln w="7938">
              <a:solidFill>
                <a:srgbClr val="000000"/>
              </a:solidFill>
              <a:round/>
              <a:headEnd/>
              <a:tailEnd/>
            </a:ln>
          </p:spPr>
          <p:txBody>
            <a:bodyPr/>
            <a:lstStyle/>
            <a:p>
              <a:endParaRPr lang="en-US">
                <a:latin typeface="Arial"/>
                <a:cs typeface="Arial"/>
              </a:endParaRPr>
            </a:p>
          </p:txBody>
        </p:sp>
        <p:sp>
          <p:nvSpPr>
            <p:cNvPr id="15" name="Line 1230"/>
            <p:cNvSpPr>
              <a:spLocks noChangeShapeType="1"/>
            </p:cNvSpPr>
            <p:nvPr/>
          </p:nvSpPr>
          <p:spPr bwMode="auto">
            <a:xfrm>
              <a:off x="1797" y="2709"/>
              <a:ext cx="2" cy="8"/>
            </a:xfrm>
            <a:prstGeom prst="line">
              <a:avLst/>
            </a:prstGeom>
            <a:noFill/>
            <a:ln w="7938">
              <a:solidFill>
                <a:srgbClr val="000000"/>
              </a:solidFill>
              <a:round/>
              <a:headEnd/>
              <a:tailEnd/>
            </a:ln>
          </p:spPr>
          <p:txBody>
            <a:bodyPr/>
            <a:lstStyle/>
            <a:p>
              <a:endParaRPr lang="en-US">
                <a:latin typeface="Arial"/>
                <a:cs typeface="Arial"/>
              </a:endParaRPr>
            </a:p>
          </p:txBody>
        </p:sp>
        <p:sp>
          <p:nvSpPr>
            <p:cNvPr id="16" name="Line 1231"/>
            <p:cNvSpPr>
              <a:spLocks noChangeShapeType="1"/>
            </p:cNvSpPr>
            <p:nvPr/>
          </p:nvSpPr>
          <p:spPr bwMode="auto">
            <a:xfrm>
              <a:off x="1799" y="2717"/>
              <a:ext cx="3" cy="5"/>
            </a:xfrm>
            <a:prstGeom prst="line">
              <a:avLst/>
            </a:prstGeom>
            <a:noFill/>
            <a:ln w="7938">
              <a:solidFill>
                <a:srgbClr val="000000"/>
              </a:solidFill>
              <a:round/>
              <a:headEnd/>
              <a:tailEnd/>
            </a:ln>
          </p:spPr>
          <p:txBody>
            <a:bodyPr/>
            <a:lstStyle/>
            <a:p>
              <a:endParaRPr lang="en-US">
                <a:latin typeface="Arial"/>
                <a:cs typeface="Arial"/>
              </a:endParaRPr>
            </a:p>
          </p:txBody>
        </p:sp>
        <p:sp>
          <p:nvSpPr>
            <p:cNvPr id="17" name="Line 1232"/>
            <p:cNvSpPr>
              <a:spLocks noChangeShapeType="1"/>
            </p:cNvSpPr>
            <p:nvPr/>
          </p:nvSpPr>
          <p:spPr bwMode="auto">
            <a:xfrm>
              <a:off x="1802" y="2722"/>
              <a:ext cx="2" cy="3"/>
            </a:xfrm>
            <a:prstGeom prst="line">
              <a:avLst/>
            </a:prstGeom>
            <a:noFill/>
            <a:ln w="7938">
              <a:solidFill>
                <a:srgbClr val="000000"/>
              </a:solidFill>
              <a:round/>
              <a:headEnd/>
              <a:tailEnd/>
            </a:ln>
          </p:spPr>
          <p:txBody>
            <a:bodyPr/>
            <a:lstStyle/>
            <a:p>
              <a:endParaRPr lang="en-US">
                <a:latin typeface="Arial"/>
                <a:cs typeface="Arial"/>
              </a:endParaRPr>
            </a:p>
          </p:txBody>
        </p:sp>
        <p:sp>
          <p:nvSpPr>
            <p:cNvPr id="18" name="Line 1233"/>
            <p:cNvSpPr>
              <a:spLocks noChangeShapeType="1"/>
            </p:cNvSpPr>
            <p:nvPr/>
          </p:nvSpPr>
          <p:spPr bwMode="auto">
            <a:xfrm>
              <a:off x="1804"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19" name="Line 1234"/>
            <p:cNvSpPr>
              <a:spLocks noChangeShapeType="1"/>
            </p:cNvSpPr>
            <p:nvPr/>
          </p:nvSpPr>
          <p:spPr bwMode="auto">
            <a:xfrm>
              <a:off x="1807" y="2725"/>
              <a:ext cx="1" cy="1"/>
            </a:xfrm>
            <a:prstGeom prst="line">
              <a:avLst/>
            </a:prstGeom>
            <a:noFill/>
            <a:ln w="7938">
              <a:solidFill>
                <a:srgbClr val="000000"/>
              </a:solidFill>
              <a:round/>
              <a:headEnd/>
              <a:tailEnd/>
            </a:ln>
          </p:spPr>
          <p:txBody>
            <a:bodyPr/>
            <a:lstStyle/>
            <a:p>
              <a:endParaRPr lang="en-US">
                <a:latin typeface="Arial"/>
                <a:cs typeface="Arial"/>
              </a:endParaRPr>
            </a:p>
          </p:txBody>
        </p:sp>
        <p:sp>
          <p:nvSpPr>
            <p:cNvPr id="20" name="Line 1235"/>
            <p:cNvSpPr>
              <a:spLocks noChangeShapeType="1"/>
            </p:cNvSpPr>
            <p:nvPr/>
          </p:nvSpPr>
          <p:spPr bwMode="auto">
            <a:xfrm>
              <a:off x="1807"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1" name="Line 1236"/>
            <p:cNvSpPr>
              <a:spLocks noChangeShapeType="1"/>
            </p:cNvSpPr>
            <p:nvPr/>
          </p:nvSpPr>
          <p:spPr bwMode="auto">
            <a:xfrm>
              <a:off x="1809"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2" name="Line 1237"/>
            <p:cNvSpPr>
              <a:spLocks noChangeShapeType="1"/>
            </p:cNvSpPr>
            <p:nvPr/>
          </p:nvSpPr>
          <p:spPr bwMode="auto">
            <a:xfrm>
              <a:off x="1812" y="2725"/>
              <a:ext cx="2" cy="1"/>
            </a:xfrm>
            <a:prstGeom prst="line">
              <a:avLst/>
            </a:prstGeom>
            <a:noFill/>
            <a:ln w="7938">
              <a:solidFill>
                <a:srgbClr val="000000"/>
              </a:solidFill>
              <a:round/>
              <a:headEnd/>
              <a:tailEnd/>
            </a:ln>
          </p:spPr>
          <p:txBody>
            <a:bodyPr/>
            <a:lstStyle/>
            <a:p>
              <a:endParaRPr lang="en-US">
                <a:latin typeface="Arial"/>
                <a:cs typeface="Arial"/>
              </a:endParaRPr>
            </a:p>
          </p:txBody>
        </p:sp>
        <p:sp>
          <p:nvSpPr>
            <p:cNvPr id="23" name="Line 1238"/>
            <p:cNvSpPr>
              <a:spLocks noChangeShapeType="1"/>
            </p:cNvSpPr>
            <p:nvPr/>
          </p:nvSpPr>
          <p:spPr bwMode="auto">
            <a:xfrm>
              <a:off x="1814" y="2725"/>
              <a:ext cx="3" cy="1"/>
            </a:xfrm>
            <a:prstGeom prst="line">
              <a:avLst/>
            </a:prstGeom>
            <a:noFill/>
            <a:ln w="7938">
              <a:solidFill>
                <a:srgbClr val="000000"/>
              </a:solidFill>
              <a:round/>
              <a:headEnd/>
              <a:tailEnd/>
            </a:ln>
          </p:spPr>
          <p:txBody>
            <a:bodyPr/>
            <a:lstStyle/>
            <a:p>
              <a:endParaRPr lang="en-US">
                <a:latin typeface="Arial"/>
                <a:cs typeface="Arial"/>
              </a:endParaRPr>
            </a:p>
          </p:txBody>
        </p:sp>
        <p:sp>
          <p:nvSpPr>
            <p:cNvPr id="24" name="Rectangle 1239"/>
            <p:cNvSpPr>
              <a:spLocks noChangeArrowheads="1"/>
            </p:cNvSpPr>
            <p:nvPr/>
          </p:nvSpPr>
          <p:spPr bwMode="auto">
            <a:xfrm>
              <a:off x="424" y="2097"/>
              <a:ext cx="1063" cy="33"/>
            </a:xfrm>
            <a:prstGeom prst="rect">
              <a:avLst/>
            </a:prstGeom>
            <a:noFill/>
            <a:ln w="9525">
              <a:noFill/>
              <a:miter lim="800000"/>
              <a:headEnd/>
              <a:tailEnd/>
            </a:ln>
          </p:spPr>
          <p:txBody>
            <a:bodyPr wrap="none" lIns="0" tIns="0" rIns="0" bIns="0">
              <a:spAutoFit/>
            </a:bodyPr>
            <a:lstStyle/>
            <a:p>
              <a:r>
                <a:rPr lang="en-US" sz="600" b="1" dirty="0">
                  <a:solidFill>
                    <a:srgbClr val="000000"/>
                  </a:solidFill>
                  <a:latin typeface="Arial"/>
                  <a:cs typeface="Arial"/>
                </a:rPr>
                <a:t>Computed Spectrum of K Muonic X Rays in U-235 and U-238</a:t>
              </a:r>
              <a:endParaRPr lang="en-US" dirty="0">
                <a:latin typeface="Arial"/>
                <a:cs typeface="Arial"/>
              </a:endParaRPr>
            </a:p>
          </p:txBody>
        </p:sp>
        <p:sp>
          <p:nvSpPr>
            <p:cNvPr id="25" name="Rectangle 1240"/>
            <p:cNvSpPr>
              <a:spLocks noChangeArrowheads="1"/>
            </p:cNvSpPr>
            <p:nvPr/>
          </p:nvSpPr>
          <p:spPr bwMode="auto">
            <a:xfrm>
              <a:off x="381"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6000</a:t>
              </a:r>
              <a:endParaRPr lang="en-US" b="1">
                <a:latin typeface="Arial"/>
                <a:cs typeface="Arial"/>
              </a:endParaRPr>
            </a:p>
          </p:txBody>
        </p:sp>
        <p:sp>
          <p:nvSpPr>
            <p:cNvPr id="26" name="Rectangle 1241"/>
            <p:cNvSpPr>
              <a:spLocks noChangeArrowheads="1"/>
            </p:cNvSpPr>
            <p:nvPr/>
          </p:nvSpPr>
          <p:spPr bwMode="auto">
            <a:xfrm>
              <a:off x="614"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6100</a:t>
              </a:r>
              <a:endParaRPr lang="en-US" b="1">
                <a:latin typeface="Arial"/>
                <a:cs typeface="Arial"/>
              </a:endParaRPr>
            </a:p>
          </p:txBody>
        </p:sp>
        <p:sp>
          <p:nvSpPr>
            <p:cNvPr id="27" name="Rectangle 1242"/>
            <p:cNvSpPr>
              <a:spLocks noChangeArrowheads="1"/>
            </p:cNvSpPr>
            <p:nvPr/>
          </p:nvSpPr>
          <p:spPr bwMode="auto">
            <a:xfrm>
              <a:off x="847"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6200</a:t>
              </a:r>
              <a:endParaRPr lang="en-US" b="1">
                <a:latin typeface="Arial"/>
                <a:cs typeface="Arial"/>
              </a:endParaRPr>
            </a:p>
          </p:txBody>
        </p:sp>
        <p:sp>
          <p:nvSpPr>
            <p:cNvPr id="28" name="Rectangle 1243"/>
            <p:cNvSpPr>
              <a:spLocks noChangeArrowheads="1"/>
            </p:cNvSpPr>
            <p:nvPr/>
          </p:nvSpPr>
          <p:spPr bwMode="auto">
            <a:xfrm>
              <a:off x="1083"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6300</a:t>
              </a:r>
              <a:endParaRPr lang="en-US" b="1">
                <a:latin typeface="Arial"/>
                <a:cs typeface="Arial"/>
              </a:endParaRPr>
            </a:p>
          </p:txBody>
        </p:sp>
        <p:sp>
          <p:nvSpPr>
            <p:cNvPr id="29" name="Rectangle 1244"/>
            <p:cNvSpPr>
              <a:spLocks noChangeArrowheads="1"/>
            </p:cNvSpPr>
            <p:nvPr/>
          </p:nvSpPr>
          <p:spPr bwMode="auto">
            <a:xfrm>
              <a:off x="1317"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6400</a:t>
              </a:r>
              <a:endParaRPr lang="en-US" b="1">
                <a:latin typeface="Arial"/>
                <a:cs typeface="Arial"/>
              </a:endParaRPr>
            </a:p>
          </p:txBody>
        </p:sp>
        <p:sp>
          <p:nvSpPr>
            <p:cNvPr id="30" name="Rectangle 1245"/>
            <p:cNvSpPr>
              <a:spLocks noChangeArrowheads="1"/>
            </p:cNvSpPr>
            <p:nvPr/>
          </p:nvSpPr>
          <p:spPr bwMode="auto">
            <a:xfrm>
              <a:off x="1550"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6500</a:t>
              </a:r>
              <a:endParaRPr lang="en-US" b="1">
                <a:latin typeface="Arial"/>
                <a:cs typeface="Arial"/>
              </a:endParaRPr>
            </a:p>
          </p:txBody>
        </p:sp>
        <p:sp>
          <p:nvSpPr>
            <p:cNvPr id="31" name="Rectangle 1246"/>
            <p:cNvSpPr>
              <a:spLocks noChangeArrowheads="1"/>
            </p:cNvSpPr>
            <p:nvPr/>
          </p:nvSpPr>
          <p:spPr bwMode="auto">
            <a:xfrm>
              <a:off x="1784" y="2755"/>
              <a:ext cx="55" cy="22"/>
            </a:xfrm>
            <a:prstGeom prst="rect">
              <a:avLst/>
            </a:prstGeom>
            <a:noFill/>
            <a:ln w="9525">
              <a:noFill/>
              <a:miter lim="800000"/>
              <a:headEnd/>
              <a:tailEnd/>
            </a:ln>
          </p:spPr>
          <p:txBody>
            <a:bodyPr wrap="none" lIns="0" tIns="0" rIns="0" bIns="0">
              <a:spAutoFit/>
            </a:bodyPr>
            <a:lstStyle/>
            <a:p>
              <a:r>
                <a:rPr lang="en-US" sz="400" b="1">
                  <a:solidFill>
                    <a:srgbClr val="000000"/>
                  </a:solidFill>
                  <a:latin typeface="Arial"/>
                  <a:cs typeface="Arial"/>
                </a:rPr>
                <a:t>6600</a:t>
              </a:r>
              <a:endParaRPr lang="en-US" b="1">
                <a:latin typeface="Arial"/>
                <a:cs typeface="Arial"/>
              </a:endParaRPr>
            </a:p>
          </p:txBody>
        </p:sp>
        <p:sp>
          <p:nvSpPr>
            <p:cNvPr id="32" name="Rectangle 1247"/>
            <p:cNvSpPr>
              <a:spLocks noChangeArrowheads="1"/>
            </p:cNvSpPr>
            <p:nvPr/>
          </p:nvSpPr>
          <p:spPr bwMode="auto">
            <a:xfrm>
              <a:off x="991" y="2823"/>
              <a:ext cx="229" cy="33"/>
            </a:xfrm>
            <a:prstGeom prst="rect">
              <a:avLst/>
            </a:prstGeom>
            <a:noFill/>
            <a:ln w="9525">
              <a:noFill/>
              <a:miter lim="800000"/>
              <a:headEnd/>
              <a:tailEnd/>
            </a:ln>
          </p:spPr>
          <p:txBody>
            <a:bodyPr wrap="none" lIns="0" tIns="0" rIns="0" bIns="0">
              <a:spAutoFit/>
            </a:bodyPr>
            <a:lstStyle/>
            <a:p>
              <a:r>
                <a:rPr lang="en-US" sz="600" b="1">
                  <a:solidFill>
                    <a:srgbClr val="000000"/>
                  </a:solidFill>
                  <a:latin typeface="Arial"/>
                  <a:cs typeface="Arial"/>
                </a:rPr>
                <a:t>Energy (keV)</a:t>
              </a:r>
              <a:endParaRPr lang="en-US">
                <a:latin typeface="Arial"/>
                <a:cs typeface="Arial"/>
              </a:endParaRPr>
            </a:p>
          </p:txBody>
        </p:sp>
        <p:sp>
          <p:nvSpPr>
            <p:cNvPr id="33" name="Rectangle 1248"/>
            <p:cNvSpPr>
              <a:spLocks noChangeArrowheads="1"/>
            </p:cNvSpPr>
            <p:nvPr/>
          </p:nvSpPr>
          <p:spPr bwMode="auto">
            <a:xfrm rot="16200000">
              <a:off x="286" y="2463"/>
              <a:ext cx="96" cy="44"/>
            </a:xfrm>
            <a:prstGeom prst="rect">
              <a:avLst/>
            </a:prstGeom>
            <a:noFill/>
            <a:ln w="9525">
              <a:noFill/>
              <a:miter lim="800000"/>
              <a:headEnd/>
              <a:tailEnd/>
            </a:ln>
          </p:spPr>
          <p:txBody>
            <a:bodyPr wrap="none" lIns="0" tIns="0" rIns="0" bIns="0">
              <a:spAutoFit/>
            </a:bodyPr>
            <a:lstStyle/>
            <a:p>
              <a:r>
                <a:rPr lang="en-US" sz="600" b="1">
                  <a:solidFill>
                    <a:srgbClr val="000000"/>
                  </a:solidFill>
                  <a:latin typeface="Arial"/>
                  <a:cs typeface="Arial"/>
                </a:rPr>
                <a:t>Counts</a:t>
              </a:r>
              <a:endParaRPr lang="en-US">
                <a:latin typeface="Arial"/>
                <a:cs typeface="Arial"/>
              </a:endParaRPr>
            </a:p>
          </p:txBody>
        </p:sp>
        <p:sp>
          <p:nvSpPr>
            <p:cNvPr id="34" name="Line 1249"/>
            <p:cNvSpPr>
              <a:spLocks noChangeShapeType="1"/>
            </p:cNvSpPr>
            <p:nvPr/>
          </p:nvSpPr>
          <p:spPr bwMode="auto">
            <a:xfrm>
              <a:off x="912" y="2360"/>
              <a:ext cx="61" cy="1"/>
            </a:xfrm>
            <a:prstGeom prst="line">
              <a:avLst/>
            </a:prstGeom>
            <a:noFill/>
            <a:ln w="28575">
              <a:solidFill>
                <a:srgbClr val="C0C0C0"/>
              </a:solidFill>
              <a:round/>
              <a:headEnd/>
              <a:tailEnd/>
            </a:ln>
          </p:spPr>
          <p:txBody>
            <a:bodyPr/>
            <a:lstStyle/>
            <a:p>
              <a:endParaRPr lang="en-US">
                <a:latin typeface="Arial"/>
                <a:cs typeface="Arial"/>
              </a:endParaRPr>
            </a:p>
          </p:txBody>
        </p:sp>
        <p:sp>
          <p:nvSpPr>
            <p:cNvPr id="35" name="Rectangle 1250"/>
            <p:cNvSpPr>
              <a:spLocks noChangeArrowheads="1"/>
            </p:cNvSpPr>
            <p:nvPr/>
          </p:nvSpPr>
          <p:spPr bwMode="auto">
            <a:xfrm>
              <a:off x="995" y="2320"/>
              <a:ext cx="135" cy="45"/>
            </a:xfrm>
            <a:prstGeom prst="rect">
              <a:avLst/>
            </a:prstGeom>
            <a:noFill/>
            <a:ln w="9525">
              <a:noFill/>
              <a:miter lim="800000"/>
              <a:headEnd/>
              <a:tailEnd/>
            </a:ln>
          </p:spPr>
          <p:txBody>
            <a:bodyPr wrap="none" lIns="0" tIns="0" rIns="0" bIns="0">
              <a:spAutoFit/>
            </a:bodyPr>
            <a:lstStyle/>
            <a:p>
              <a:pPr>
                <a:buNone/>
              </a:pPr>
              <a:r>
                <a:rPr lang="en-US" sz="800" b="1" dirty="0">
                  <a:solidFill>
                    <a:srgbClr val="000000"/>
                  </a:solidFill>
                  <a:latin typeface="Arial"/>
                  <a:cs typeface="Arial"/>
                </a:rPr>
                <a:t>U-238</a:t>
              </a:r>
              <a:endParaRPr lang="en-US" sz="800" b="1" dirty="0">
                <a:latin typeface="Arial"/>
                <a:cs typeface="Arial"/>
              </a:endParaRPr>
            </a:p>
          </p:txBody>
        </p:sp>
        <p:sp>
          <p:nvSpPr>
            <p:cNvPr id="36" name="Line 1251"/>
            <p:cNvSpPr>
              <a:spLocks noChangeShapeType="1"/>
            </p:cNvSpPr>
            <p:nvPr/>
          </p:nvSpPr>
          <p:spPr bwMode="auto">
            <a:xfrm>
              <a:off x="914" y="2433"/>
              <a:ext cx="61" cy="1"/>
            </a:xfrm>
            <a:prstGeom prst="line">
              <a:avLst/>
            </a:prstGeom>
            <a:noFill/>
            <a:ln w="28575">
              <a:solidFill>
                <a:srgbClr val="000000"/>
              </a:solidFill>
              <a:round/>
              <a:headEnd/>
              <a:tailEnd/>
            </a:ln>
          </p:spPr>
          <p:txBody>
            <a:bodyPr/>
            <a:lstStyle/>
            <a:p>
              <a:endParaRPr lang="en-US">
                <a:latin typeface="Arial"/>
                <a:cs typeface="Arial"/>
              </a:endParaRPr>
            </a:p>
          </p:txBody>
        </p:sp>
        <p:sp>
          <p:nvSpPr>
            <p:cNvPr id="37" name="Rectangle 1252"/>
            <p:cNvSpPr>
              <a:spLocks noChangeArrowheads="1"/>
            </p:cNvSpPr>
            <p:nvPr/>
          </p:nvSpPr>
          <p:spPr bwMode="auto">
            <a:xfrm>
              <a:off x="999" y="2392"/>
              <a:ext cx="136" cy="45"/>
            </a:xfrm>
            <a:prstGeom prst="rect">
              <a:avLst/>
            </a:prstGeom>
            <a:noFill/>
            <a:ln w="9525">
              <a:noFill/>
              <a:miter lim="800000"/>
              <a:headEnd/>
              <a:tailEnd/>
            </a:ln>
          </p:spPr>
          <p:txBody>
            <a:bodyPr wrap="none" lIns="0" tIns="0" rIns="0" bIns="0">
              <a:spAutoFit/>
            </a:bodyPr>
            <a:lstStyle/>
            <a:p>
              <a:pPr>
                <a:buNone/>
              </a:pPr>
              <a:r>
                <a:rPr lang="en-US" sz="800" b="1" dirty="0">
                  <a:solidFill>
                    <a:srgbClr val="000000"/>
                  </a:solidFill>
                  <a:latin typeface="Arial"/>
                  <a:cs typeface="Arial"/>
                </a:rPr>
                <a:t>U-235</a:t>
              </a:r>
              <a:endParaRPr lang="en-US" sz="800" b="1" dirty="0">
                <a:latin typeface="Arial"/>
                <a:cs typeface="Arial"/>
              </a:endParaRPr>
            </a:p>
          </p:txBody>
        </p:sp>
        <p:sp>
          <p:nvSpPr>
            <p:cNvPr id="38" name="Rectangle 1253"/>
            <p:cNvSpPr>
              <a:spLocks noChangeArrowheads="1"/>
            </p:cNvSpPr>
            <p:nvPr/>
          </p:nvSpPr>
          <p:spPr bwMode="auto">
            <a:xfrm>
              <a:off x="370" y="2079"/>
              <a:ext cx="118" cy="65"/>
            </a:xfrm>
            <a:prstGeom prst="rect">
              <a:avLst/>
            </a:prstGeom>
            <a:noFill/>
            <a:ln w="9525">
              <a:noFill/>
              <a:miter lim="800000"/>
              <a:headEnd/>
              <a:tailEnd/>
            </a:ln>
          </p:spPr>
          <p:txBody>
            <a:bodyPr/>
            <a:lstStyle/>
            <a:p>
              <a:endParaRPr lang="en-US">
                <a:latin typeface="Arial"/>
                <a:cs typeface="Arial"/>
              </a:endParaRPr>
            </a:p>
          </p:txBody>
        </p:sp>
      </p:grpSp>
      <p:grpSp>
        <p:nvGrpSpPr>
          <p:cNvPr id="13" name="Group 1254"/>
          <p:cNvGrpSpPr>
            <a:grpSpLocks/>
          </p:cNvGrpSpPr>
          <p:nvPr/>
        </p:nvGrpSpPr>
        <p:grpSpPr bwMode="auto">
          <a:xfrm>
            <a:off x="5484812" y="4303486"/>
            <a:ext cx="3659188" cy="1852613"/>
            <a:chOff x="2111" y="2413"/>
            <a:chExt cx="2012" cy="896"/>
          </a:xfrm>
        </p:grpSpPr>
        <p:sp>
          <p:nvSpPr>
            <p:cNvPr id="1240" name="Text Box 1255"/>
            <p:cNvSpPr txBox="1">
              <a:spLocks noChangeArrowheads="1"/>
            </p:cNvSpPr>
            <p:nvPr/>
          </p:nvSpPr>
          <p:spPr bwMode="auto">
            <a:xfrm>
              <a:off x="2412" y="3117"/>
              <a:ext cx="1711" cy="192"/>
            </a:xfrm>
            <a:prstGeom prst="rect">
              <a:avLst/>
            </a:prstGeom>
            <a:noFill/>
            <a:ln w="9525">
              <a:noFill/>
              <a:miter lim="800000"/>
              <a:headEnd/>
              <a:tailEnd/>
            </a:ln>
            <a:effectLst/>
          </p:spPr>
          <p:txBody>
            <a:bodyPr>
              <a:spAutoFit/>
            </a:bodyPr>
            <a:lstStyle/>
            <a:p>
              <a:pPr algn="ctr" defTabSz="941388">
                <a:spcBef>
                  <a:spcPct val="50000"/>
                </a:spcBef>
              </a:pPr>
              <a:r>
                <a:rPr lang="en-US" sz="1200" b="1" dirty="0">
                  <a:latin typeface="Arial"/>
                  <a:cs typeface="Arial"/>
                </a:rPr>
                <a:t> 5cm Pb  10cm U   5cm Pb</a:t>
              </a:r>
              <a:r>
                <a:rPr lang="en-US" sz="2000" dirty="0">
                  <a:latin typeface="Arial"/>
                  <a:cs typeface="Arial"/>
                </a:rPr>
                <a:t> </a:t>
              </a:r>
            </a:p>
          </p:txBody>
        </p:sp>
        <p:grpSp>
          <p:nvGrpSpPr>
            <p:cNvPr id="1239" name="Group 1256"/>
            <p:cNvGrpSpPr>
              <a:grpSpLocks/>
            </p:cNvGrpSpPr>
            <p:nvPr/>
          </p:nvGrpSpPr>
          <p:grpSpPr bwMode="auto">
            <a:xfrm>
              <a:off x="2111" y="2413"/>
              <a:ext cx="1627" cy="763"/>
              <a:chOff x="2111" y="2125"/>
              <a:chExt cx="1627" cy="763"/>
            </a:xfrm>
          </p:grpSpPr>
          <p:sp>
            <p:nvSpPr>
              <p:cNvPr id="1242" name="Rectangle 1257" descr="Dark downward diagonal"/>
              <p:cNvSpPr>
                <a:spLocks noChangeArrowheads="1"/>
              </p:cNvSpPr>
              <p:nvPr/>
            </p:nvSpPr>
            <p:spPr bwMode="auto">
              <a:xfrm>
                <a:off x="3071" y="2344"/>
                <a:ext cx="420" cy="541"/>
              </a:xfrm>
              <a:prstGeom prst="rect">
                <a:avLst/>
              </a:prstGeom>
              <a:pattFill prst="dkDnDiag">
                <a:fgClr>
                  <a:srgbClr val="618FFD"/>
                </a:fgClr>
                <a:bgClr>
                  <a:srgbClr val="FFFFFF"/>
                </a:bgClr>
              </a:pattFill>
              <a:ln w="9525">
                <a:solidFill>
                  <a:srgbClr val="000000"/>
                </a:solidFill>
                <a:miter lim="800000"/>
                <a:headEnd/>
                <a:tailEnd/>
              </a:ln>
              <a:effectLst/>
            </p:spPr>
            <p:txBody>
              <a:bodyPr anchor="ctr"/>
              <a:lstStyle/>
              <a:p>
                <a:endParaRPr lang="en-US">
                  <a:latin typeface="Arial"/>
                  <a:cs typeface="Arial"/>
                </a:endParaRPr>
              </a:p>
            </p:txBody>
          </p:sp>
          <p:sp>
            <p:nvSpPr>
              <p:cNvPr id="1243" name="Rectangle 1258"/>
              <p:cNvSpPr>
                <a:spLocks noChangeArrowheads="1"/>
              </p:cNvSpPr>
              <p:nvPr/>
            </p:nvSpPr>
            <p:spPr bwMode="auto">
              <a:xfrm>
                <a:off x="3511" y="2342"/>
                <a:ext cx="227" cy="546"/>
              </a:xfrm>
              <a:prstGeom prst="rect">
                <a:avLst/>
              </a:prstGeom>
              <a:solidFill>
                <a:srgbClr val="CECECE"/>
              </a:solidFill>
              <a:ln w="9525">
                <a:solidFill>
                  <a:srgbClr val="000000"/>
                </a:solidFill>
                <a:miter lim="800000"/>
                <a:headEnd/>
                <a:tailEnd/>
              </a:ln>
              <a:effectLst/>
            </p:spPr>
            <p:txBody>
              <a:bodyPr anchor="ctr"/>
              <a:lstStyle/>
              <a:p>
                <a:endParaRPr lang="en-US">
                  <a:latin typeface="Arial"/>
                  <a:cs typeface="Arial"/>
                </a:endParaRPr>
              </a:p>
            </p:txBody>
          </p:sp>
          <p:sp>
            <p:nvSpPr>
              <p:cNvPr id="1244" name="Rectangle 1259"/>
              <p:cNvSpPr>
                <a:spLocks noChangeArrowheads="1"/>
              </p:cNvSpPr>
              <p:nvPr/>
            </p:nvSpPr>
            <p:spPr bwMode="auto">
              <a:xfrm>
                <a:off x="2826" y="2342"/>
                <a:ext cx="227" cy="546"/>
              </a:xfrm>
              <a:prstGeom prst="rect">
                <a:avLst/>
              </a:prstGeom>
              <a:solidFill>
                <a:srgbClr val="CECECE"/>
              </a:solidFill>
              <a:ln w="9525">
                <a:solidFill>
                  <a:srgbClr val="000000"/>
                </a:solidFill>
                <a:miter lim="800000"/>
                <a:headEnd/>
                <a:tailEnd/>
              </a:ln>
              <a:effectLst/>
            </p:spPr>
            <p:txBody>
              <a:bodyPr anchor="ctr"/>
              <a:lstStyle/>
              <a:p>
                <a:endParaRPr lang="en-US">
                  <a:latin typeface="Arial"/>
                  <a:cs typeface="Arial"/>
                </a:endParaRPr>
              </a:p>
            </p:txBody>
          </p:sp>
          <p:sp>
            <p:nvSpPr>
              <p:cNvPr id="1245" name="Line 1260"/>
              <p:cNvSpPr>
                <a:spLocks noChangeShapeType="1"/>
              </p:cNvSpPr>
              <p:nvPr/>
            </p:nvSpPr>
            <p:spPr bwMode="auto">
              <a:xfrm flipH="1" flipV="1">
                <a:off x="2485" y="2341"/>
                <a:ext cx="778" cy="270"/>
              </a:xfrm>
              <a:prstGeom prst="line">
                <a:avLst/>
              </a:prstGeom>
              <a:noFill/>
              <a:ln w="28575">
                <a:solidFill>
                  <a:srgbClr val="008000"/>
                </a:solidFill>
                <a:round/>
                <a:headEnd/>
                <a:tailEnd type="triangle" w="med" len="med"/>
              </a:ln>
              <a:effectLst/>
            </p:spPr>
            <p:txBody>
              <a:bodyPr/>
              <a:lstStyle/>
              <a:p>
                <a:endParaRPr lang="en-US">
                  <a:latin typeface="Arial"/>
                  <a:cs typeface="Arial"/>
                </a:endParaRPr>
              </a:p>
            </p:txBody>
          </p:sp>
          <p:sp>
            <p:nvSpPr>
              <p:cNvPr id="1246" name="Text Box 1261"/>
              <p:cNvSpPr txBox="1">
                <a:spLocks noChangeArrowheads="1"/>
              </p:cNvSpPr>
              <p:nvPr/>
            </p:nvSpPr>
            <p:spPr bwMode="auto">
              <a:xfrm>
                <a:off x="2111" y="2231"/>
                <a:ext cx="534" cy="149"/>
              </a:xfrm>
              <a:prstGeom prst="rect">
                <a:avLst/>
              </a:prstGeom>
              <a:noFill/>
              <a:ln w="9525">
                <a:noFill/>
                <a:miter lim="800000"/>
                <a:headEnd/>
                <a:tailEnd/>
              </a:ln>
              <a:effectLst/>
            </p:spPr>
            <p:txBody>
              <a:bodyPr>
                <a:spAutoFit/>
              </a:bodyPr>
              <a:lstStyle/>
              <a:p>
                <a:pPr defTabSz="941388">
                  <a:spcBef>
                    <a:spcPct val="50000"/>
                  </a:spcBef>
                  <a:buNone/>
                </a:pPr>
                <a:r>
                  <a:rPr lang="en-US" sz="1400" b="1" dirty="0">
                    <a:solidFill>
                      <a:srgbClr val="008000"/>
                    </a:solidFill>
                    <a:latin typeface="Arial"/>
                    <a:cs typeface="Arial"/>
                  </a:rPr>
                  <a:t>m</a:t>
                </a:r>
                <a:r>
                  <a:rPr lang="en-US" sz="1200" b="1" dirty="0">
                    <a:solidFill>
                      <a:srgbClr val="008000"/>
                    </a:solidFill>
                    <a:latin typeface="Arial"/>
                    <a:cs typeface="Arial"/>
                  </a:rPr>
                  <a:t>X-ray</a:t>
                </a:r>
              </a:p>
            </p:txBody>
          </p:sp>
          <p:sp>
            <p:nvSpPr>
              <p:cNvPr id="1247" name="Line 1262"/>
              <p:cNvSpPr>
                <a:spLocks noChangeShapeType="1"/>
              </p:cNvSpPr>
              <p:nvPr/>
            </p:nvSpPr>
            <p:spPr bwMode="auto">
              <a:xfrm flipH="1" flipV="1">
                <a:off x="2882" y="2217"/>
                <a:ext cx="384" cy="384"/>
              </a:xfrm>
              <a:prstGeom prst="line">
                <a:avLst/>
              </a:prstGeom>
              <a:noFill/>
              <a:ln w="28575">
                <a:solidFill>
                  <a:schemeClr val="tx1"/>
                </a:solidFill>
                <a:round/>
                <a:headEnd/>
                <a:tailEnd type="triangle" w="med" len="med"/>
              </a:ln>
              <a:effectLst/>
            </p:spPr>
            <p:txBody>
              <a:bodyPr/>
              <a:lstStyle/>
              <a:p>
                <a:endParaRPr lang="en-US" dirty="0">
                  <a:latin typeface="Arial"/>
                  <a:cs typeface="Arial"/>
                </a:endParaRPr>
              </a:p>
            </p:txBody>
          </p:sp>
          <p:sp>
            <p:nvSpPr>
              <p:cNvPr id="1248" name="Line 1263"/>
              <p:cNvSpPr>
                <a:spLocks noChangeShapeType="1"/>
              </p:cNvSpPr>
              <p:nvPr/>
            </p:nvSpPr>
            <p:spPr bwMode="auto">
              <a:xfrm flipV="1">
                <a:off x="3263" y="2419"/>
                <a:ext cx="110" cy="187"/>
              </a:xfrm>
              <a:prstGeom prst="line">
                <a:avLst/>
              </a:prstGeom>
              <a:noFill/>
              <a:ln w="28575">
                <a:solidFill>
                  <a:schemeClr val="tx1"/>
                </a:solidFill>
                <a:round/>
                <a:headEnd/>
                <a:tailEnd type="triangle" w="med" len="med"/>
              </a:ln>
              <a:effectLst/>
            </p:spPr>
            <p:txBody>
              <a:bodyPr/>
              <a:lstStyle/>
              <a:p>
                <a:endParaRPr lang="en-US" dirty="0">
                  <a:latin typeface="Arial"/>
                  <a:cs typeface="Arial"/>
                </a:endParaRPr>
              </a:p>
            </p:txBody>
          </p:sp>
          <p:sp>
            <p:nvSpPr>
              <p:cNvPr id="1249" name="Text Box 1264"/>
              <p:cNvSpPr txBox="1">
                <a:spLocks noChangeArrowheads="1"/>
              </p:cNvSpPr>
              <p:nvPr/>
            </p:nvSpPr>
            <p:spPr bwMode="auto">
              <a:xfrm>
                <a:off x="2204" y="2580"/>
                <a:ext cx="410" cy="164"/>
              </a:xfrm>
              <a:prstGeom prst="rect">
                <a:avLst/>
              </a:prstGeom>
              <a:noFill/>
              <a:ln w="9525" algn="ctr">
                <a:noFill/>
                <a:miter lim="800000"/>
                <a:headEnd/>
                <a:tailEnd/>
              </a:ln>
              <a:effectLst/>
            </p:spPr>
            <p:txBody>
              <a:bodyPr>
                <a:spAutoFit/>
              </a:bodyPr>
              <a:lstStyle/>
              <a:p>
                <a:pPr algn="ctr">
                  <a:spcBef>
                    <a:spcPct val="50000"/>
                  </a:spcBef>
                  <a:buNone/>
                </a:pPr>
                <a:r>
                  <a:rPr lang="en-US" sz="1600" b="1" dirty="0">
                    <a:solidFill>
                      <a:srgbClr val="9900CC"/>
                    </a:solidFill>
                    <a:latin typeface="Arial"/>
                    <a:cs typeface="Arial"/>
                  </a:rPr>
                  <a:t>m</a:t>
                </a:r>
                <a:r>
                  <a:rPr lang="en-US" sz="1600" b="1" baseline="30000" dirty="0">
                    <a:solidFill>
                      <a:srgbClr val="9900CC"/>
                    </a:solidFill>
                    <a:latin typeface="Arial"/>
                    <a:cs typeface="Arial"/>
                  </a:rPr>
                  <a:t>-</a:t>
                </a:r>
                <a:endParaRPr lang="en-US" sz="1600" b="1" dirty="0">
                  <a:solidFill>
                    <a:srgbClr val="9900CC"/>
                  </a:solidFill>
                  <a:latin typeface="Arial"/>
                  <a:cs typeface="Arial"/>
                </a:endParaRPr>
              </a:p>
            </p:txBody>
          </p:sp>
          <p:sp>
            <p:nvSpPr>
              <p:cNvPr id="1250" name="Line 1265"/>
              <p:cNvSpPr>
                <a:spLocks noChangeShapeType="1"/>
              </p:cNvSpPr>
              <p:nvPr/>
            </p:nvSpPr>
            <p:spPr bwMode="auto">
              <a:xfrm flipV="1">
                <a:off x="3369" y="2240"/>
                <a:ext cx="186" cy="192"/>
              </a:xfrm>
              <a:prstGeom prst="line">
                <a:avLst/>
              </a:prstGeom>
              <a:noFill/>
              <a:ln w="28575">
                <a:solidFill>
                  <a:schemeClr val="tx1"/>
                </a:solidFill>
                <a:round/>
                <a:headEnd/>
                <a:tailEnd type="triangle" w="med" len="med"/>
              </a:ln>
              <a:effectLst/>
            </p:spPr>
            <p:txBody>
              <a:bodyPr/>
              <a:lstStyle/>
              <a:p>
                <a:endParaRPr lang="en-US" dirty="0">
                  <a:latin typeface="Arial"/>
                  <a:cs typeface="Arial"/>
                </a:endParaRPr>
              </a:p>
            </p:txBody>
          </p:sp>
          <p:sp>
            <p:nvSpPr>
              <p:cNvPr id="1251" name="Line 1266"/>
              <p:cNvSpPr>
                <a:spLocks noChangeShapeType="1"/>
              </p:cNvSpPr>
              <p:nvPr/>
            </p:nvSpPr>
            <p:spPr bwMode="auto">
              <a:xfrm flipH="1" flipV="1">
                <a:off x="3334" y="2195"/>
                <a:ext cx="26" cy="250"/>
              </a:xfrm>
              <a:prstGeom prst="line">
                <a:avLst/>
              </a:prstGeom>
              <a:noFill/>
              <a:ln w="28575">
                <a:solidFill>
                  <a:schemeClr val="tx1"/>
                </a:solidFill>
                <a:round/>
                <a:headEnd/>
                <a:tailEnd type="triangle" w="med" len="med"/>
              </a:ln>
              <a:effectLst/>
            </p:spPr>
            <p:txBody>
              <a:bodyPr/>
              <a:lstStyle/>
              <a:p>
                <a:endParaRPr lang="en-US" dirty="0">
                  <a:latin typeface="Arial"/>
                  <a:cs typeface="Arial"/>
                </a:endParaRPr>
              </a:p>
            </p:txBody>
          </p:sp>
          <p:sp>
            <p:nvSpPr>
              <p:cNvPr id="1252" name="Line 1267"/>
              <p:cNvSpPr>
                <a:spLocks noChangeShapeType="1"/>
              </p:cNvSpPr>
              <p:nvPr/>
            </p:nvSpPr>
            <p:spPr bwMode="auto">
              <a:xfrm>
                <a:off x="3264" y="2618"/>
                <a:ext cx="102" cy="236"/>
              </a:xfrm>
              <a:prstGeom prst="line">
                <a:avLst/>
              </a:prstGeom>
              <a:noFill/>
              <a:ln w="28575">
                <a:solidFill>
                  <a:schemeClr val="tx1"/>
                </a:solidFill>
                <a:round/>
                <a:headEnd/>
                <a:tailEnd type="triangle" w="med" len="med"/>
              </a:ln>
              <a:effectLst/>
            </p:spPr>
            <p:txBody>
              <a:bodyPr/>
              <a:lstStyle/>
              <a:p>
                <a:endParaRPr lang="en-US" dirty="0">
                  <a:latin typeface="Arial"/>
                  <a:cs typeface="Arial"/>
                </a:endParaRPr>
              </a:p>
            </p:txBody>
          </p:sp>
          <p:sp>
            <p:nvSpPr>
              <p:cNvPr id="1253" name="Text Box 1268"/>
              <p:cNvSpPr txBox="1">
                <a:spLocks noChangeArrowheads="1"/>
              </p:cNvSpPr>
              <p:nvPr/>
            </p:nvSpPr>
            <p:spPr bwMode="auto">
              <a:xfrm>
                <a:off x="2914" y="2125"/>
                <a:ext cx="306" cy="149"/>
              </a:xfrm>
              <a:prstGeom prst="rect">
                <a:avLst/>
              </a:prstGeom>
              <a:noFill/>
              <a:ln w="9525">
                <a:noFill/>
                <a:miter lim="800000"/>
                <a:headEnd/>
                <a:tailEnd/>
              </a:ln>
              <a:effectLst/>
            </p:spPr>
            <p:txBody>
              <a:bodyPr>
                <a:spAutoFit/>
              </a:bodyPr>
              <a:lstStyle/>
              <a:p>
                <a:pPr>
                  <a:spcBef>
                    <a:spcPct val="50000"/>
                  </a:spcBef>
                </a:pPr>
                <a:r>
                  <a:rPr lang="en-US" sz="1400" b="1" dirty="0">
                    <a:latin typeface="Arial"/>
                    <a:cs typeface="Arial"/>
                  </a:rPr>
                  <a:t>n</a:t>
                </a:r>
                <a:r>
                  <a:rPr lang="en-US" sz="1600" b="1" baseline="-25000" dirty="0">
                    <a:latin typeface="Arial"/>
                    <a:cs typeface="Arial"/>
                  </a:rPr>
                  <a:t>m</a:t>
                </a:r>
                <a:endParaRPr lang="en-US" sz="1600" b="1" dirty="0">
                  <a:latin typeface="Arial"/>
                  <a:cs typeface="Arial"/>
                </a:endParaRPr>
              </a:p>
            </p:txBody>
          </p:sp>
          <p:sp>
            <p:nvSpPr>
              <p:cNvPr id="1254" name="Text Box 1269"/>
              <p:cNvSpPr txBox="1">
                <a:spLocks noChangeArrowheads="1"/>
              </p:cNvSpPr>
              <p:nvPr/>
            </p:nvSpPr>
            <p:spPr bwMode="auto">
              <a:xfrm>
                <a:off x="3243" y="2499"/>
                <a:ext cx="306" cy="149"/>
              </a:xfrm>
              <a:prstGeom prst="rect">
                <a:avLst/>
              </a:prstGeom>
              <a:noFill/>
              <a:ln w="9525">
                <a:noFill/>
                <a:miter lim="800000"/>
                <a:headEnd/>
                <a:tailEnd/>
              </a:ln>
              <a:effectLst/>
            </p:spPr>
            <p:txBody>
              <a:bodyPr>
                <a:spAutoFit/>
              </a:bodyPr>
              <a:lstStyle/>
              <a:p>
                <a:pPr>
                  <a:spcBef>
                    <a:spcPct val="50000"/>
                  </a:spcBef>
                </a:pPr>
                <a:r>
                  <a:rPr lang="en-US" sz="1400" b="1" dirty="0">
                    <a:latin typeface="Arial"/>
                    <a:cs typeface="Arial"/>
                  </a:rPr>
                  <a:t>n</a:t>
                </a:r>
                <a:r>
                  <a:rPr lang="en-US" sz="1600" b="1" baseline="-25000" dirty="0">
                    <a:latin typeface="Arial"/>
                    <a:cs typeface="Arial"/>
                  </a:rPr>
                  <a:t>m</a:t>
                </a:r>
                <a:endParaRPr lang="en-US" sz="1600" b="1" dirty="0">
                  <a:latin typeface="Arial"/>
                  <a:cs typeface="Arial"/>
                </a:endParaRPr>
              </a:p>
            </p:txBody>
          </p:sp>
          <p:sp>
            <p:nvSpPr>
              <p:cNvPr id="1255" name="Text Box 1270"/>
              <p:cNvSpPr txBox="1">
                <a:spLocks noChangeArrowheads="1"/>
              </p:cNvSpPr>
              <p:nvPr/>
            </p:nvSpPr>
            <p:spPr bwMode="auto">
              <a:xfrm>
                <a:off x="3314" y="2133"/>
                <a:ext cx="306" cy="149"/>
              </a:xfrm>
              <a:prstGeom prst="rect">
                <a:avLst/>
              </a:prstGeom>
              <a:noFill/>
              <a:ln w="9525">
                <a:noFill/>
                <a:miter lim="800000"/>
                <a:headEnd/>
                <a:tailEnd/>
              </a:ln>
              <a:effectLst/>
            </p:spPr>
            <p:txBody>
              <a:bodyPr>
                <a:spAutoFit/>
              </a:bodyPr>
              <a:lstStyle/>
              <a:p>
                <a:pPr>
                  <a:spcBef>
                    <a:spcPct val="50000"/>
                  </a:spcBef>
                </a:pPr>
                <a:r>
                  <a:rPr lang="en-US" sz="1400" b="1" dirty="0">
                    <a:latin typeface="Arial"/>
                    <a:cs typeface="Arial"/>
                  </a:rPr>
                  <a:t>n</a:t>
                </a:r>
                <a:r>
                  <a:rPr lang="en-US" sz="1400" b="1" baseline="-25000" dirty="0">
                    <a:latin typeface="Arial"/>
                    <a:cs typeface="Arial"/>
                  </a:rPr>
                  <a:t>f</a:t>
                </a:r>
                <a:endParaRPr lang="en-US" sz="1400" b="1" dirty="0">
                  <a:latin typeface="Arial"/>
                  <a:cs typeface="Arial"/>
                </a:endParaRPr>
              </a:p>
            </p:txBody>
          </p:sp>
          <p:sp>
            <p:nvSpPr>
              <p:cNvPr id="1256" name="Line 1271"/>
              <p:cNvSpPr>
                <a:spLocks noChangeShapeType="1"/>
              </p:cNvSpPr>
              <p:nvPr/>
            </p:nvSpPr>
            <p:spPr bwMode="auto">
              <a:xfrm>
                <a:off x="2206" y="2616"/>
                <a:ext cx="1059" cy="0"/>
              </a:xfrm>
              <a:prstGeom prst="line">
                <a:avLst/>
              </a:prstGeom>
              <a:noFill/>
              <a:ln w="28575">
                <a:solidFill>
                  <a:srgbClr val="9900CC"/>
                </a:solidFill>
                <a:round/>
                <a:headEnd/>
                <a:tailEnd type="triangle" w="med" len="med"/>
              </a:ln>
              <a:effectLst/>
            </p:spPr>
            <p:txBody>
              <a:bodyPr/>
              <a:lstStyle/>
              <a:p>
                <a:endParaRPr lang="en-US" dirty="0">
                  <a:latin typeface="Arial"/>
                  <a:cs typeface="Arial"/>
                </a:endParaRPr>
              </a:p>
            </p:txBody>
          </p:sp>
        </p:grpSp>
      </p:grpSp>
      <p:sp>
        <p:nvSpPr>
          <p:cNvPr id="1257" name="Rectangle 1256"/>
          <p:cNvSpPr/>
          <p:nvPr/>
        </p:nvSpPr>
        <p:spPr>
          <a:xfrm>
            <a:off x="838200" y="1219200"/>
            <a:ext cx="4572000" cy="5249130"/>
          </a:xfrm>
          <a:prstGeom prst="rect">
            <a:avLst/>
          </a:prstGeom>
        </p:spPr>
        <p:txBody>
          <a:bodyPr>
            <a:spAutoFit/>
          </a:bodyPr>
          <a:lstStyle/>
          <a:p>
            <a:pPr marL="342900" indent="-342900">
              <a:lnSpc>
                <a:spcPct val="90000"/>
              </a:lnSpc>
              <a:spcBef>
                <a:spcPct val="10000"/>
              </a:spcBef>
              <a:spcAft>
                <a:spcPct val="50000"/>
              </a:spcAft>
              <a:buFontTx/>
              <a:buChar char="•"/>
            </a:pPr>
            <a:r>
              <a:rPr lang="en-US" sz="1800" b="1" dirty="0">
                <a:latin typeface="Arial"/>
                <a:ea typeface="ＭＳ Ｐゴシック" pitchFamily="34" charset="-128"/>
                <a:cs typeface="Arial"/>
              </a:rPr>
              <a:t>Concept:</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An accelerator produces muons</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Muons captured by target nucleus</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Decay of muon produces characteristic gamma rays</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Extreme penetration:  high signal for low dose</a:t>
            </a:r>
          </a:p>
          <a:p>
            <a:pPr marL="342900" indent="-342900">
              <a:lnSpc>
                <a:spcPct val="90000"/>
              </a:lnSpc>
              <a:spcBef>
                <a:spcPct val="10000"/>
              </a:spcBef>
              <a:spcAft>
                <a:spcPct val="50000"/>
              </a:spcAft>
              <a:buFontTx/>
              <a:buChar char="•"/>
            </a:pPr>
            <a:r>
              <a:rPr lang="en-US" sz="1800" b="1" dirty="0">
                <a:latin typeface="Arial"/>
                <a:ea typeface="ＭＳ Ｐゴシック" pitchFamily="34" charset="-128"/>
                <a:cs typeface="Arial"/>
              </a:rPr>
              <a:t>Scenario:  </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Ship-to-ship interrogation</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a:t>
            </a:r>
            <a:r>
              <a:rPr lang="en-US" sz="1800" b="1" dirty="0" err="1">
                <a:latin typeface="Arial"/>
                <a:ea typeface="ＭＳ Ｐゴシック" pitchFamily="34" charset="-128"/>
                <a:cs typeface="Arial"/>
              </a:rPr>
              <a:t>Bistatic</a:t>
            </a:r>
            <a:r>
              <a:rPr lang="en-US" sz="1800" b="1" dirty="0">
                <a:latin typeface="Arial"/>
                <a:ea typeface="ＭＳ Ｐゴシック" pitchFamily="34" charset="-128"/>
                <a:cs typeface="Arial"/>
              </a:rPr>
              <a:t> detection” with UAV neutrons and gamma detectors</a:t>
            </a:r>
          </a:p>
          <a:p>
            <a:pPr marL="342900" indent="-342900">
              <a:lnSpc>
                <a:spcPct val="90000"/>
              </a:lnSpc>
              <a:spcBef>
                <a:spcPct val="10000"/>
              </a:spcBef>
              <a:spcAft>
                <a:spcPct val="50000"/>
              </a:spcAft>
              <a:buFontTx/>
              <a:buChar char="•"/>
            </a:pPr>
            <a:r>
              <a:rPr lang="en-US" sz="1800" b="1" dirty="0">
                <a:latin typeface="Arial"/>
                <a:ea typeface="ＭＳ Ｐゴシック" pitchFamily="34" charset="-128"/>
                <a:cs typeface="Arial"/>
              </a:rPr>
              <a:t>Issues:</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Muon production rate</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Muon interaction rate</a:t>
            </a:r>
          </a:p>
          <a:p>
            <a:pPr marL="742950" lvl="1" indent="-285750">
              <a:lnSpc>
                <a:spcPct val="90000"/>
              </a:lnSpc>
              <a:spcBef>
                <a:spcPct val="10000"/>
              </a:spcBef>
              <a:spcAft>
                <a:spcPct val="20000"/>
              </a:spcAft>
              <a:buFont typeface="Wingdings" pitchFamily="2" charset="2"/>
              <a:buChar char="§"/>
            </a:pPr>
            <a:r>
              <a:rPr lang="en-US" sz="1800" b="1" dirty="0">
                <a:latin typeface="Arial"/>
                <a:ea typeface="ＭＳ Ｐゴシック" pitchFamily="34" charset="-128"/>
                <a:cs typeface="Arial"/>
              </a:rPr>
              <a:t>System integration</a:t>
            </a:r>
          </a:p>
        </p:txBody>
      </p:sp>
    </p:spTree>
    <p:extLst>
      <p:ext uri="{BB962C8B-B14F-4D97-AF65-F5344CB8AC3E}">
        <p14:creationId xmlns:p14="http://schemas.microsoft.com/office/powerpoint/2010/main" val="307975699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Muonic</a:t>
            </a:r>
            <a:r>
              <a:rPr lang="en-US" dirty="0" smtClean="0"/>
              <a:t> X-rays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37</a:t>
            </a:fld>
            <a:endParaRPr lang="en-US"/>
          </a:p>
        </p:txBody>
      </p:sp>
      <p:grpSp>
        <p:nvGrpSpPr>
          <p:cNvPr id="3" name="Group 4"/>
          <p:cNvGrpSpPr>
            <a:grpSpLocks/>
          </p:cNvGrpSpPr>
          <p:nvPr/>
        </p:nvGrpSpPr>
        <p:grpSpPr bwMode="auto">
          <a:xfrm>
            <a:off x="0" y="1143000"/>
            <a:ext cx="8054978" cy="5257800"/>
            <a:chOff x="83" y="960"/>
            <a:chExt cx="5074" cy="3312"/>
          </a:xfrm>
        </p:grpSpPr>
        <p:pic>
          <p:nvPicPr>
            <p:cNvPr id="6" name="Picture 6" descr="mu"/>
            <p:cNvPicPr>
              <a:picLocks noChangeAspect="1" noChangeArrowheads="1"/>
            </p:cNvPicPr>
            <p:nvPr/>
          </p:nvPicPr>
          <p:blipFill>
            <a:blip r:embed="rId3" cstate="print"/>
            <a:srcRect l="6818" t="30348" r="61748" b="17764"/>
            <a:stretch>
              <a:fillRect/>
            </a:stretch>
          </p:blipFill>
          <p:spPr bwMode="auto">
            <a:xfrm>
              <a:off x="83" y="1147"/>
              <a:ext cx="1992" cy="2544"/>
            </a:xfrm>
            <a:prstGeom prst="rect">
              <a:avLst/>
            </a:prstGeom>
            <a:noFill/>
            <a:ln w="9525">
              <a:noFill/>
              <a:miter lim="800000"/>
              <a:headEnd/>
              <a:tailEnd/>
            </a:ln>
          </p:spPr>
        </p:pic>
        <p:sp>
          <p:nvSpPr>
            <p:cNvPr id="7" name="Rectangle 5"/>
            <p:cNvSpPr>
              <a:spLocks noChangeArrowheads="1"/>
            </p:cNvSpPr>
            <p:nvPr/>
          </p:nvSpPr>
          <p:spPr bwMode="auto">
            <a:xfrm>
              <a:off x="96" y="960"/>
              <a:ext cx="2064" cy="3312"/>
            </a:xfrm>
            <a:prstGeom prst="rect">
              <a:avLst/>
            </a:prstGeom>
            <a:noFill/>
            <a:ln w="9525">
              <a:noFill/>
              <a:miter lim="800000"/>
              <a:headEnd/>
              <a:tailEnd/>
            </a:ln>
          </p:spPr>
          <p:txBody>
            <a:bodyPr wrap="none" anchor="ctr"/>
            <a:lstStyle/>
            <a:p>
              <a:endParaRPr lang="en-US"/>
            </a:p>
          </p:txBody>
        </p:sp>
        <p:sp>
          <p:nvSpPr>
            <p:cNvPr id="8" name="Rectangle 7"/>
            <p:cNvSpPr>
              <a:spLocks noChangeArrowheads="1"/>
            </p:cNvSpPr>
            <p:nvPr/>
          </p:nvSpPr>
          <p:spPr bwMode="auto">
            <a:xfrm>
              <a:off x="384" y="3744"/>
              <a:ext cx="4773" cy="233"/>
            </a:xfrm>
            <a:prstGeom prst="rect">
              <a:avLst/>
            </a:prstGeom>
            <a:noFill/>
            <a:ln w="9525">
              <a:noFill/>
              <a:miter lim="800000"/>
              <a:headEnd/>
              <a:tailEnd/>
            </a:ln>
          </p:spPr>
          <p:txBody>
            <a:bodyPr wrap="square">
              <a:spAutoFit/>
            </a:bodyPr>
            <a:lstStyle/>
            <a:p>
              <a:pPr eaLnBrk="0" hangingPunct="0">
                <a:buNone/>
              </a:pPr>
              <a:r>
                <a:rPr lang="en-US" sz="1800" b="1" dirty="0">
                  <a:latin typeface="Arial"/>
                  <a:ea typeface="ＭＳ Ｐゴシック" pitchFamily="34" charset="-128"/>
                  <a:cs typeface="Arial"/>
                </a:rPr>
                <a:t>Note that for </a:t>
              </a:r>
              <a:r>
                <a:rPr lang="en-US" sz="1800" b="1" dirty="0" smtClean="0">
                  <a:latin typeface="Arial"/>
                  <a:ea typeface="ＭＳ Ｐゴシック" pitchFamily="34" charset="-128"/>
                  <a:cs typeface="Arial"/>
                </a:rPr>
                <a:t>Z&gt;10, the </a:t>
              </a:r>
              <a:r>
                <a:rPr lang="en-US" sz="1800" b="1" dirty="0">
                  <a:latin typeface="Arial"/>
                  <a:ea typeface="ＭＳ Ｐゴシック" pitchFamily="34" charset="-128"/>
                  <a:cs typeface="Arial"/>
                  <a:sym typeface="Symbol" pitchFamily="18" charset="2"/>
                </a:rPr>
                <a:t></a:t>
              </a:r>
              <a:r>
                <a:rPr lang="en-US" sz="1800" b="1" baseline="30000" dirty="0">
                  <a:latin typeface="Arial"/>
                  <a:ea typeface="ＭＳ Ｐゴシック" pitchFamily="34" charset="-128"/>
                  <a:cs typeface="Arial"/>
                </a:rPr>
                <a:t>-</a:t>
              </a:r>
              <a:r>
                <a:rPr lang="en-US" sz="1800" b="1" dirty="0">
                  <a:latin typeface="Arial"/>
                  <a:ea typeface="ＭＳ Ｐゴシック" pitchFamily="34" charset="-128"/>
                  <a:cs typeface="Arial"/>
                </a:rPr>
                <a:t> spends a lot of </a:t>
              </a:r>
              <a:r>
                <a:rPr lang="en-US" sz="1800" b="1" dirty="0" smtClean="0">
                  <a:latin typeface="Arial"/>
                  <a:ea typeface="ＭＳ Ｐゴシック" pitchFamily="34" charset="-128"/>
                  <a:cs typeface="Arial"/>
                </a:rPr>
                <a:t>time </a:t>
              </a:r>
              <a:r>
                <a:rPr lang="en-US" sz="1800" b="1" dirty="0">
                  <a:latin typeface="Arial"/>
                  <a:ea typeface="ＭＳ Ｐゴシック" pitchFamily="34" charset="-128"/>
                  <a:cs typeface="Arial"/>
                </a:rPr>
                <a:t>in the nucleus.</a:t>
              </a:r>
            </a:p>
          </p:txBody>
        </p:sp>
      </p:grpSp>
      <p:sp>
        <p:nvSpPr>
          <p:cNvPr id="9" name="TextBox 8"/>
          <p:cNvSpPr txBox="1"/>
          <p:nvPr/>
        </p:nvSpPr>
        <p:spPr>
          <a:xfrm>
            <a:off x="3581401" y="1752600"/>
            <a:ext cx="5257800" cy="2589940"/>
          </a:xfrm>
          <a:prstGeom prst="rect">
            <a:avLst/>
          </a:prstGeom>
          <a:noFill/>
        </p:spPr>
        <p:txBody>
          <a:bodyPr wrap="square" rtlCol="0">
            <a:spAutoFit/>
          </a:bodyPr>
          <a:lstStyle/>
          <a:p>
            <a:pPr marL="285750" indent="-285750">
              <a:lnSpc>
                <a:spcPct val="90000"/>
              </a:lnSpc>
              <a:buFont typeface="Arial"/>
              <a:buChar char="•"/>
            </a:pPr>
            <a:r>
              <a:rPr lang="en-US" sz="1800" b="1" dirty="0">
                <a:latin typeface="Arial"/>
                <a:cs typeface="Arial"/>
              </a:rPr>
              <a:t>Muons are heavier cousins of the electron.  They have a lifetime of about 2 </a:t>
            </a:r>
            <a:r>
              <a:rPr lang="en-US" sz="1800" b="1" dirty="0">
                <a:latin typeface="Arial"/>
                <a:cs typeface="Arial"/>
                <a:sym typeface="Symbol" pitchFamily="18" charset="2"/>
              </a:rPr>
              <a:t></a:t>
            </a:r>
            <a:r>
              <a:rPr lang="en-US" sz="1800" b="1" dirty="0">
                <a:latin typeface="Arial"/>
                <a:cs typeface="Arial"/>
              </a:rPr>
              <a:t>s.</a:t>
            </a:r>
          </a:p>
          <a:p>
            <a:pPr marL="285750" indent="-285750">
              <a:lnSpc>
                <a:spcPct val="90000"/>
              </a:lnSpc>
              <a:buFont typeface="Arial"/>
              <a:buChar char="•"/>
            </a:pPr>
            <a:r>
              <a:rPr lang="en-US" sz="1800" b="1" dirty="0">
                <a:latin typeface="Arial"/>
                <a:cs typeface="Arial"/>
              </a:rPr>
              <a:t>In the Bohr model, the orbits of a </a:t>
            </a:r>
            <a:r>
              <a:rPr lang="en-US" sz="1800" b="1" dirty="0">
                <a:latin typeface="Arial"/>
                <a:cs typeface="Arial"/>
                <a:sym typeface="Symbol" pitchFamily="18" charset="2"/>
              </a:rPr>
              <a:t></a:t>
            </a:r>
            <a:r>
              <a:rPr lang="en-US" sz="1800" b="1" baseline="30000" dirty="0">
                <a:latin typeface="Arial"/>
                <a:cs typeface="Arial"/>
              </a:rPr>
              <a:t>-</a:t>
            </a:r>
            <a:r>
              <a:rPr lang="en-US" sz="1800" b="1" dirty="0">
                <a:latin typeface="Arial"/>
                <a:cs typeface="Arial"/>
              </a:rPr>
              <a:t> in an atom of charge Z are characterized by</a:t>
            </a:r>
          </a:p>
          <a:p>
            <a:pPr>
              <a:lnSpc>
                <a:spcPct val="90000"/>
              </a:lnSpc>
            </a:pPr>
            <a:r>
              <a:rPr lang="en-US" sz="1800" b="1" dirty="0">
                <a:latin typeface="Arial"/>
                <a:cs typeface="Arial"/>
              </a:rPr>
              <a:t>      </a:t>
            </a:r>
            <a:r>
              <a:rPr lang="en-US" sz="1800" b="1" dirty="0" err="1">
                <a:latin typeface="Arial"/>
                <a:cs typeface="Arial"/>
              </a:rPr>
              <a:t>r</a:t>
            </a:r>
            <a:r>
              <a:rPr lang="en-US" sz="1800" b="1" baseline="-25000" dirty="0" err="1">
                <a:latin typeface="Arial"/>
                <a:cs typeface="Arial"/>
              </a:rPr>
              <a:t>n</a:t>
            </a:r>
            <a:r>
              <a:rPr lang="en-US" sz="1800" b="1" dirty="0">
                <a:latin typeface="Arial"/>
                <a:cs typeface="Arial"/>
              </a:rPr>
              <a:t> = n</a:t>
            </a:r>
            <a:r>
              <a:rPr lang="en-US" sz="1800" b="1" baseline="30000" dirty="0">
                <a:latin typeface="Arial"/>
                <a:cs typeface="Arial"/>
              </a:rPr>
              <a:t>2 </a:t>
            </a:r>
            <a:r>
              <a:rPr lang="en-US" sz="1800" b="1" dirty="0">
                <a:latin typeface="Arial"/>
                <a:cs typeface="Arial"/>
              </a:rPr>
              <a:t>a</a:t>
            </a:r>
            <a:r>
              <a:rPr lang="en-US" sz="1800" b="1" baseline="-25000" dirty="0">
                <a:latin typeface="Arial"/>
                <a:cs typeface="Arial"/>
              </a:rPr>
              <a:t>0</a:t>
            </a:r>
            <a:r>
              <a:rPr lang="en-US" sz="1800" b="1" dirty="0">
                <a:latin typeface="Arial"/>
                <a:cs typeface="Arial"/>
              </a:rPr>
              <a:t>/(Z</a:t>
            </a:r>
            <a:r>
              <a:rPr lang="en-US" sz="1800" b="1" baseline="30000" dirty="0">
                <a:latin typeface="Arial"/>
                <a:cs typeface="Arial"/>
              </a:rPr>
              <a:t>2</a:t>
            </a:r>
            <a:r>
              <a:rPr lang="en-US" sz="1800" b="1" dirty="0">
                <a:latin typeface="Arial"/>
                <a:cs typeface="Arial"/>
              </a:rPr>
              <a:t> m</a:t>
            </a:r>
            <a:r>
              <a:rPr lang="en-US" sz="1800" b="1" baseline="-25000" dirty="0">
                <a:latin typeface="Arial"/>
                <a:cs typeface="Arial"/>
                <a:sym typeface="Symbol" pitchFamily="18" charset="2"/>
              </a:rPr>
              <a:t></a:t>
            </a:r>
            <a:r>
              <a:rPr lang="en-US" sz="1800" b="1" dirty="0">
                <a:latin typeface="Arial"/>
                <a:cs typeface="Arial"/>
              </a:rPr>
              <a:t>/m</a:t>
            </a:r>
            <a:r>
              <a:rPr lang="en-US" sz="1800" b="1" baseline="-25000" dirty="0">
                <a:latin typeface="Arial"/>
                <a:cs typeface="Arial"/>
              </a:rPr>
              <a:t>e</a:t>
            </a:r>
            <a:r>
              <a:rPr lang="en-US" sz="1800" b="1" dirty="0">
                <a:latin typeface="Arial"/>
                <a:cs typeface="Arial"/>
              </a:rPr>
              <a:t>) </a:t>
            </a:r>
          </a:p>
          <a:p>
            <a:pPr>
              <a:lnSpc>
                <a:spcPct val="90000"/>
              </a:lnSpc>
            </a:pPr>
            <a:r>
              <a:rPr lang="en-US" sz="1800" b="1" dirty="0">
                <a:latin typeface="Arial"/>
                <a:cs typeface="Arial"/>
              </a:rPr>
              <a:t>      E</a:t>
            </a:r>
            <a:r>
              <a:rPr lang="en-US" sz="1800" b="1" baseline="-25000" dirty="0">
                <a:latin typeface="Arial"/>
                <a:cs typeface="Arial"/>
              </a:rPr>
              <a:t>n</a:t>
            </a:r>
            <a:r>
              <a:rPr lang="en-US" sz="1800" b="1" dirty="0">
                <a:latin typeface="Arial"/>
                <a:cs typeface="Arial"/>
              </a:rPr>
              <a:t> = n</a:t>
            </a:r>
            <a:r>
              <a:rPr lang="en-US" sz="1800" b="1" baseline="30000" dirty="0">
                <a:latin typeface="Arial"/>
                <a:cs typeface="Arial"/>
              </a:rPr>
              <a:t>-2</a:t>
            </a:r>
            <a:r>
              <a:rPr lang="en-US" sz="1800" b="1" dirty="0">
                <a:latin typeface="Arial"/>
                <a:cs typeface="Arial"/>
              </a:rPr>
              <a:t> </a:t>
            </a:r>
            <a:r>
              <a:rPr lang="en-US" sz="1800" b="1" dirty="0" err="1">
                <a:latin typeface="Arial"/>
                <a:cs typeface="Arial"/>
              </a:rPr>
              <a:t>Ry</a:t>
            </a:r>
            <a:r>
              <a:rPr lang="en-US" sz="1800" b="1" dirty="0">
                <a:latin typeface="Arial"/>
                <a:cs typeface="Arial"/>
              </a:rPr>
              <a:t> (Z</a:t>
            </a:r>
            <a:r>
              <a:rPr lang="en-US" sz="1800" b="1" baseline="30000" dirty="0">
                <a:latin typeface="Arial"/>
                <a:cs typeface="Arial"/>
              </a:rPr>
              <a:t>2</a:t>
            </a:r>
            <a:r>
              <a:rPr lang="en-US" sz="1800" b="1" dirty="0">
                <a:latin typeface="Arial"/>
                <a:cs typeface="Arial"/>
              </a:rPr>
              <a:t> m</a:t>
            </a:r>
            <a:r>
              <a:rPr lang="en-US" sz="1800" b="1" baseline="-25000" dirty="0">
                <a:latin typeface="Arial"/>
                <a:cs typeface="Arial"/>
                <a:sym typeface="Symbol" pitchFamily="18" charset="2"/>
              </a:rPr>
              <a:t></a:t>
            </a:r>
            <a:r>
              <a:rPr lang="en-US" sz="1800" b="1" dirty="0">
                <a:latin typeface="Arial"/>
                <a:cs typeface="Arial"/>
              </a:rPr>
              <a:t>/m</a:t>
            </a:r>
            <a:r>
              <a:rPr lang="en-US" sz="1800" b="1" baseline="-25000" dirty="0">
                <a:latin typeface="Arial"/>
                <a:cs typeface="Arial"/>
              </a:rPr>
              <a:t>e</a:t>
            </a:r>
            <a:r>
              <a:rPr lang="en-US" sz="1800" b="1" dirty="0">
                <a:latin typeface="Arial"/>
                <a:cs typeface="Arial"/>
              </a:rPr>
              <a:t>) </a:t>
            </a:r>
          </a:p>
          <a:p>
            <a:pPr>
              <a:lnSpc>
                <a:spcPct val="90000"/>
              </a:lnSpc>
            </a:pPr>
            <a:r>
              <a:rPr lang="en-US" sz="1800" b="1" dirty="0">
                <a:latin typeface="Arial"/>
                <a:cs typeface="Arial"/>
              </a:rPr>
              <a:t> </a:t>
            </a:r>
            <a:r>
              <a:rPr lang="en-US" sz="1800" b="1" dirty="0" smtClean="0">
                <a:latin typeface="Arial"/>
                <a:cs typeface="Arial"/>
              </a:rPr>
              <a:t>where </a:t>
            </a:r>
            <a:r>
              <a:rPr lang="en-US" sz="1800" b="1" dirty="0">
                <a:latin typeface="Arial"/>
                <a:cs typeface="Arial"/>
              </a:rPr>
              <a:t>a</a:t>
            </a:r>
            <a:r>
              <a:rPr lang="en-US" sz="1800" b="1" baseline="-25000" dirty="0">
                <a:latin typeface="Arial"/>
                <a:cs typeface="Arial"/>
              </a:rPr>
              <a:t>0</a:t>
            </a:r>
            <a:r>
              <a:rPr lang="en-US" sz="1800" b="1" dirty="0">
                <a:latin typeface="Arial"/>
                <a:cs typeface="Arial"/>
              </a:rPr>
              <a:t> = 0.5 x 10</a:t>
            </a:r>
            <a:r>
              <a:rPr lang="en-US" sz="1800" b="1" baseline="30000" dirty="0">
                <a:latin typeface="Arial"/>
                <a:cs typeface="Arial"/>
              </a:rPr>
              <a:t>-10</a:t>
            </a:r>
            <a:r>
              <a:rPr lang="en-US" sz="1800" b="1" dirty="0">
                <a:latin typeface="Arial"/>
                <a:cs typeface="Arial"/>
              </a:rPr>
              <a:t> m and </a:t>
            </a:r>
            <a:r>
              <a:rPr lang="en-US" sz="1800" b="1" dirty="0" err="1">
                <a:latin typeface="Arial"/>
                <a:cs typeface="Arial"/>
              </a:rPr>
              <a:t>Ry</a:t>
            </a:r>
            <a:r>
              <a:rPr lang="en-US" sz="1800" b="1" dirty="0">
                <a:latin typeface="Arial"/>
                <a:cs typeface="Arial"/>
              </a:rPr>
              <a:t> = 13.6 </a:t>
            </a:r>
            <a:r>
              <a:rPr lang="en-US" sz="1800" b="1" dirty="0" err="1">
                <a:latin typeface="Arial"/>
                <a:cs typeface="Arial"/>
              </a:rPr>
              <a:t>eV</a:t>
            </a:r>
            <a:r>
              <a:rPr lang="en-US" sz="1800" b="1" dirty="0">
                <a:latin typeface="Arial"/>
                <a:cs typeface="Arial"/>
              </a:rPr>
              <a:t>.</a:t>
            </a:r>
          </a:p>
          <a:p>
            <a:pPr marL="285750" indent="-285750">
              <a:lnSpc>
                <a:spcPct val="90000"/>
              </a:lnSpc>
              <a:buFont typeface="Arial"/>
              <a:buChar char="•"/>
            </a:pPr>
            <a:r>
              <a:rPr lang="en-US" sz="1800" b="1" dirty="0">
                <a:latin typeface="Arial"/>
                <a:cs typeface="Arial"/>
              </a:rPr>
              <a:t>For U and </a:t>
            </a:r>
            <a:r>
              <a:rPr lang="en-US" sz="1800" b="1" dirty="0" err="1">
                <a:latin typeface="Arial"/>
                <a:cs typeface="Arial"/>
              </a:rPr>
              <a:t>Pu</a:t>
            </a:r>
            <a:r>
              <a:rPr lang="en-US" sz="1800" b="1" dirty="0">
                <a:latin typeface="Arial"/>
                <a:cs typeface="Arial"/>
              </a:rPr>
              <a:t>, (Z</a:t>
            </a:r>
            <a:r>
              <a:rPr lang="en-US" sz="1800" b="1" baseline="30000" dirty="0">
                <a:latin typeface="Arial"/>
                <a:cs typeface="Arial"/>
              </a:rPr>
              <a:t>2</a:t>
            </a:r>
            <a:r>
              <a:rPr lang="en-US" sz="1800" b="1" dirty="0">
                <a:latin typeface="Arial"/>
                <a:cs typeface="Arial"/>
              </a:rPr>
              <a:t> m</a:t>
            </a:r>
            <a:r>
              <a:rPr lang="en-US" sz="1800" b="1" baseline="-25000" dirty="0">
                <a:latin typeface="Arial"/>
                <a:cs typeface="Arial"/>
                <a:sym typeface="Symbol" pitchFamily="18" charset="2"/>
              </a:rPr>
              <a:t></a:t>
            </a:r>
            <a:r>
              <a:rPr lang="en-US" sz="1800" b="1" dirty="0">
                <a:latin typeface="Arial"/>
                <a:cs typeface="Arial"/>
              </a:rPr>
              <a:t>/m</a:t>
            </a:r>
            <a:r>
              <a:rPr lang="en-US" sz="1800" b="1" baseline="-25000" dirty="0">
                <a:latin typeface="Arial"/>
                <a:cs typeface="Arial"/>
              </a:rPr>
              <a:t>e</a:t>
            </a:r>
            <a:r>
              <a:rPr lang="en-US" sz="1800" b="1" dirty="0">
                <a:latin typeface="Arial"/>
                <a:cs typeface="Arial"/>
              </a:rPr>
              <a:t>) ~ 2 x 10</a:t>
            </a:r>
            <a:r>
              <a:rPr lang="en-US" sz="1800" b="1" baseline="30000" dirty="0">
                <a:latin typeface="Arial"/>
                <a:cs typeface="Arial"/>
              </a:rPr>
              <a:t>6</a:t>
            </a:r>
            <a:r>
              <a:rPr lang="en-US" sz="1800" b="1" dirty="0">
                <a:latin typeface="Arial"/>
                <a:cs typeface="Arial"/>
              </a:rPr>
              <a:t>, so the orbits are tiny and the transition energies are large</a:t>
            </a:r>
            <a:r>
              <a:rPr lang="en-US" sz="1800" b="1" dirty="0" smtClean="0">
                <a:latin typeface="Arial"/>
                <a:cs typeface="Arial"/>
              </a:rPr>
              <a:t>.</a:t>
            </a:r>
            <a:endParaRPr lang="en-US" sz="1800" b="1" dirty="0">
              <a:latin typeface="Arial"/>
              <a:cs typeface="Arial"/>
            </a:endParaRPr>
          </a:p>
        </p:txBody>
      </p:sp>
    </p:spTree>
    <p:extLst>
      <p:ext uri="{BB962C8B-B14F-4D97-AF65-F5344CB8AC3E}">
        <p14:creationId xmlns:p14="http://schemas.microsoft.com/office/powerpoint/2010/main" val="26341951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Muon capture</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38</a:t>
            </a:fld>
            <a:endParaRPr lang="en-US"/>
          </a:p>
        </p:txBody>
      </p:sp>
      <p:sp>
        <p:nvSpPr>
          <p:cNvPr id="5" name="Rectangle 4"/>
          <p:cNvSpPr/>
          <p:nvPr/>
        </p:nvSpPr>
        <p:spPr>
          <a:xfrm>
            <a:off x="228600" y="1981200"/>
            <a:ext cx="3200400" cy="3647152"/>
          </a:xfrm>
          <a:prstGeom prst="rect">
            <a:avLst/>
          </a:prstGeom>
        </p:spPr>
        <p:txBody>
          <a:bodyPr wrap="square">
            <a:spAutoFit/>
          </a:bodyPr>
          <a:lstStyle/>
          <a:p>
            <a:pPr>
              <a:lnSpc>
                <a:spcPct val="80000"/>
              </a:lnSpc>
            </a:pPr>
            <a:r>
              <a:rPr lang="en-US" sz="1800" b="1" dirty="0">
                <a:latin typeface="Arial"/>
                <a:cs typeface="Arial"/>
              </a:rPr>
              <a:t>The downside of the </a:t>
            </a:r>
            <a:r>
              <a:rPr lang="en-US" sz="1800" b="1" dirty="0">
                <a:latin typeface="Arial"/>
                <a:cs typeface="Arial"/>
                <a:sym typeface="Symbol" pitchFamily="18" charset="2"/>
              </a:rPr>
              <a:t></a:t>
            </a:r>
            <a:r>
              <a:rPr lang="en-US" sz="1800" b="1" baseline="30000" dirty="0">
                <a:latin typeface="Arial"/>
                <a:cs typeface="Arial"/>
              </a:rPr>
              <a:t>-</a:t>
            </a:r>
            <a:r>
              <a:rPr lang="en-US" sz="1800" b="1" dirty="0">
                <a:latin typeface="Arial"/>
                <a:cs typeface="Arial"/>
              </a:rPr>
              <a:t> spending so much time in the nucleus is muon capture</a:t>
            </a:r>
            <a:br>
              <a:rPr lang="en-US" sz="1800" b="1" dirty="0">
                <a:latin typeface="Arial"/>
                <a:cs typeface="Arial"/>
              </a:rPr>
            </a:br>
            <a:endParaRPr lang="en-US" sz="1800" b="1" dirty="0">
              <a:latin typeface="Arial"/>
              <a:cs typeface="Arial"/>
            </a:endParaRPr>
          </a:p>
          <a:p>
            <a:pPr>
              <a:lnSpc>
                <a:spcPct val="80000"/>
              </a:lnSpc>
            </a:pPr>
            <a:r>
              <a:rPr lang="en-US" sz="1800" b="1" dirty="0">
                <a:latin typeface="Arial"/>
                <a:cs typeface="Arial"/>
              </a:rPr>
              <a:t>Muon decay, via </a:t>
            </a:r>
            <a:br>
              <a:rPr lang="en-US" sz="1800" b="1" dirty="0">
                <a:latin typeface="Arial"/>
                <a:cs typeface="Arial"/>
              </a:rPr>
            </a:br>
            <a:r>
              <a:rPr lang="en-US" sz="1800" b="1" dirty="0">
                <a:latin typeface="Arial"/>
                <a:cs typeface="Arial"/>
                <a:sym typeface="Symbol" pitchFamily="18" charset="2"/>
              </a:rPr>
              <a:t></a:t>
            </a:r>
            <a:r>
              <a:rPr lang="en-US" sz="1800" b="1" baseline="30000" dirty="0">
                <a:latin typeface="Arial"/>
                <a:cs typeface="Arial"/>
              </a:rPr>
              <a:t>-</a:t>
            </a:r>
            <a:r>
              <a:rPr lang="en-US" sz="1800" b="1" dirty="0">
                <a:latin typeface="Arial"/>
                <a:cs typeface="Arial"/>
              </a:rPr>
              <a:t> -&gt; e</a:t>
            </a:r>
            <a:r>
              <a:rPr lang="en-US" sz="1800" b="1" baseline="30000" dirty="0">
                <a:latin typeface="Arial"/>
                <a:cs typeface="Arial"/>
              </a:rPr>
              <a:t>-</a:t>
            </a:r>
            <a:r>
              <a:rPr lang="en-US" sz="1800" b="1" dirty="0">
                <a:latin typeface="Arial"/>
                <a:cs typeface="Arial"/>
              </a:rPr>
              <a:t> + </a:t>
            </a:r>
            <a:r>
              <a:rPr lang="en-US" sz="1800" b="1" dirty="0">
                <a:latin typeface="Arial"/>
                <a:cs typeface="Arial"/>
                <a:sym typeface="Symbol" pitchFamily="18" charset="2"/>
              </a:rPr>
              <a:t></a:t>
            </a:r>
            <a:r>
              <a:rPr lang="en-US" sz="1800" b="1" baseline="-25000" dirty="0">
                <a:latin typeface="Arial"/>
                <a:cs typeface="Arial"/>
              </a:rPr>
              <a:t>e</a:t>
            </a:r>
            <a:r>
              <a:rPr lang="en-US" sz="1800" b="1" dirty="0">
                <a:latin typeface="Arial"/>
                <a:cs typeface="Arial"/>
              </a:rPr>
              <a:t> + </a:t>
            </a:r>
            <a:r>
              <a:rPr lang="en-US" sz="1800" b="1" dirty="0">
                <a:latin typeface="Arial"/>
                <a:cs typeface="Arial"/>
                <a:sym typeface="Symbol" pitchFamily="18" charset="2"/>
              </a:rPr>
              <a:t></a:t>
            </a:r>
            <a:r>
              <a:rPr lang="en-US" sz="1800" b="1" baseline="-25000" dirty="0">
                <a:latin typeface="Arial"/>
                <a:cs typeface="Arial"/>
              </a:rPr>
              <a:t>m</a:t>
            </a:r>
            <a:r>
              <a:rPr lang="en-US" sz="1800" b="1" dirty="0">
                <a:latin typeface="Arial"/>
                <a:cs typeface="Arial"/>
              </a:rPr>
              <a:t>, would not produce an onerous background</a:t>
            </a:r>
            <a:br>
              <a:rPr lang="en-US" sz="1800" b="1" dirty="0">
                <a:latin typeface="Arial"/>
                <a:cs typeface="Arial"/>
              </a:rPr>
            </a:br>
            <a:endParaRPr lang="en-US" sz="1800" b="1" dirty="0">
              <a:latin typeface="Arial"/>
              <a:cs typeface="Arial"/>
            </a:endParaRPr>
          </a:p>
          <a:p>
            <a:pPr>
              <a:lnSpc>
                <a:spcPct val="80000"/>
              </a:lnSpc>
            </a:pPr>
            <a:r>
              <a:rPr lang="en-US" sz="1800" b="1" dirty="0">
                <a:latin typeface="Arial"/>
                <a:cs typeface="Arial"/>
              </a:rPr>
              <a:t>But for Z&gt;10, capture via </a:t>
            </a:r>
            <a:br>
              <a:rPr lang="en-US" sz="1800" b="1" dirty="0">
                <a:latin typeface="Arial"/>
                <a:cs typeface="Arial"/>
              </a:rPr>
            </a:br>
            <a:r>
              <a:rPr lang="en-US" sz="1800" b="1" dirty="0">
                <a:latin typeface="Arial"/>
                <a:cs typeface="Arial"/>
                <a:sym typeface="Symbol" pitchFamily="18" charset="2"/>
              </a:rPr>
              <a:t></a:t>
            </a:r>
            <a:r>
              <a:rPr lang="en-US" sz="1800" b="1" baseline="30000" dirty="0">
                <a:latin typeface="Arial"/>
                <a:cs typeface="Arial"/>
              </a:rPr>
              <a:t>-</a:t>
            </a:r>
            <a:r>
              <a:rPr lang="en-US" sz="1800" b="1" dirty="0">
                <a:latin typeface="Arial"/>
                <a:cs typeface="Arial"/>
              </a:rPr>
              <a:t> + p -&gt; n + </a:t>
            </a:r>
            <a:r>
              <a:rPr lang="en-US" sz="1800" b="1" dirty="0">
                <a:latin typeface="Arial"/>
                <a:cs typeface="Arial"/>
                <a:sym typeface="Symbol" pitchFamily="18" charset="2"/>
              </a:rPr>
              <a:t></a:t>
            </a:r>
            <a:r>
              <a:rPr lang="en-US" sz="1800" b="1" baseline="-25000" dirty="0">
                <a:latin typeface="Arial"/>
                <a:cs typeface="Arial"/>
              </a:rPr>
              <a:t>m</a:t>
            </a:r>
            <a:r>
              <a:rPr lang="en-US" sz="1800" b="1" dirty="0">
                <a:latin typeface="Arial"/>
                <a:cs typeface="Arial"/>
              </a:rPr>
              <a:t> becomes dominant.  This produces energetic neutrons, which in turn produce copious high energy gammas</a:t>
            </a:r>
          </a:p>
        </p:txBody>
      </p:sp>
      <p:pic>
        <p:nvPicPr>
          <p:cNvPr id="6" name="Picture 4" descr="mu"/>
          <p:cNvPicPr>
            <a:picLocks noChangeAspect="1" noChangeArrowheads="1"/>
          </p:cNvPicPr>
          <p:nvPr/>
        </p:nvPicPr>
        <p:blipFill rotWithShape="1">
          <a:blip r:embed="rId3" cstate="print"/>
          <a:srcRect l="7122" t="15851" r="8905" b="17690"/>
          <a:stretch/>
        </p:blipFill>
        <p:spPr bwMode="auto">
          <a:xfrm>
            <a:off x="3294746" y="2133600"/>
            <a:ext cx="5849254" cy="3581400"/>
          </a:xfrm>
          <a:prstGeom prst="rect">
            <a:avLst/>
          </a:prstGeom>
          <a:noFill/>
        </p:spPr>
      </p:pic>
    </p:spTree>
    <p:extLst>
      <p:ext uri="{BB962C8B-B14F-4D97-AF65-F5344CB8AC3E}">
        <p14:creationId xmlns:p14="http://schemas.microsoft.com/office/powerpoint/2010/main" val="34049749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Neutron sources for active interrogation</a:t>
            </a:r>
            <a:endParaRPr lang="en-US" dirty="0"/>
          </a:p>
        </p:txBody>
      </p:sp>
      <p:sp>
        <p:nvSpPr>
          <p:cNvPr id="3" name="Content Placeholder 2"/>
          <p:cNvSpPr>
            <a:spLocks noGrp="1"/>
          </p:cNvSpPr>
          <p:nvPr>
            <p:ph idx="1"/>
          </p:nvPr>
        </p:nvSpPr>
        <p:spPr/>
        <p:txBody>
          <a:bodyPr/>
          <a:lstStyle/>
          <a:p>
            <a:pPr marL="0" indent="0">
              <a:spcBef>
                <a:spcPts val="0"/>
              </a:spcBef>
              <a:buNone/>
            </a:pPr>
            <a:r>
              <a:rPr lang="en-US" sz="1800" dirty="0"/>
              <a:t>Common neutron sources in active nondestructive interrogation </a:t>
            </a:r>
            <a:r>
              <a:rPr lang="en-US" sz="1800" dirty="0" smtClean="0"/>
              <a:t>are</a:t>
            </a:r>
          </a:p>
          <a:p>
            <a:pPr marL="0" indent="0">
              <a:spcBef>
                <a:spcPts val="0"/>
              </a:spcBef>
              <a:buNone/>
            </a:pPr>
            <a:r>
              <a:rPr lang="en-US" sz="1800" dirty="0" smtClean="0"/>
              <a:t>(1) spontaneous </a:t>
            </a:r>
            <a:r>
              <a:rPr lang="en-US" sz="1800" dirty="0"/>
              <a:t>fission sources, for example </a:t>
            </a:r>
            <a:r>
              <a:rPr lang="en-US" sz="1800" baseline="30000" dirty="0" smtClean="0"/>
              <a:t>252</a:t>
            </a:r>
            <a:r>
              <a:rPr lang="en-US" sz="1800" dirty="0" smtClean="0"/>
              <a:t>Cf</a:t>
            </a:r>
          </a:p>
          <a:p>
            <a:pPr marL="0" indent="0">
              <a:spcBef>
                <a:spcPts val="0"/>
              </a:spcBef>
              <a:buNone/>
            </a:pPr>
            <a:r>
              <a:rPr lang="en-US" sz="1800" dirty="0" smtClean="0"/>
              <a:t>(2) (</a:t>
            </a:r>
            <a:r>
              <a:rPr lang="en-US" sz="1800" dirty="0" err="1"/>
              <a:t>alpha,n</a:t>
            </a:r>
            <a:r>
              <a:rPr lang="en-US" sz="1800" dirty="0"/>
              <a:t>) sources, such as Am-Li, Am-Be sources</a:t>
            </a:r>
          </a:p>
          <a:p>
            <a:pPr marL="0" indent="0">
              <a:spcBef>
                <a:spcPts val="0"/>
              </a:spcBef>
              <a:buNone/>
            </a:pPr>
            <a:r>
              <a:rPr lang="en-US" sz="1800" dirty="0"/>
              <a:t>(3) </a:t>
            </a:r>
            <a:r>
              <a:rPr lang="en-US" sz="1800" dirty="0" err="1"/>
              <a:t>photoneutron</a:t>
            </a:r>
            <a:r>
              <a:rPr lang="en-US" sz="1800" dirty="0"/>
              <a:t> (gamma, n) sources, utilizing either radioactive isotopes such as an </a:t>
            </a:r>
            <a:r>
              <a:rPr lang="en-US" sz="1800" dirty="0" err="1"/>
              <a:t>Sb</a:t>
            </a:r>
            <a:r>
              <a:rPr lang="en-US" sz="1800" dirty="0"/>
              <a:t>-Be source, or an electron accelerator with a neutron converter</a:t>
            </a:r>
          </a:p>
          <a:p>
            <a:pPr marL="0" indent="0">
              <a:spcBef>
                <a:spcPts val="0"/>
              </a:spcBef>
              <a:buNone/>
            </a:pPr>
            <a:r>
              <a:rPr lang="en-US" sz="1800" dirty="0"/>
              <a:t>(4) reactions from accelerated charged particles, for example (</a:t>
            </a:r>
            <a:r>
              <a:rPr lang="en-US" sz="1800" dirty="0" err="1"/>
              <a:t>d,d</a:t>
            </a:r>
            <a:r>
              <a:rPr lang="en-US" sz="1800" dirty="0"/>
              <a:t>), (</a:t>
            </a:r>
            <a:r>
              <a:rPr lang="en-US" sz="1800" dirty="0" err="1"/>
              <a:t>d,t</a:t>
            </a:r>
            <a:r>
              <a:rPr lang="en-US" sz="1800" dirty="0"/>
              <a:t>), (</a:t>
            </a:r>
            <a:r>
              <a:rPr lang="en-US" sz="1800" dirty="0" err="1"/>
              <a:t>d,n</a:t>
            </a:r>
            <a:r>
              <a:rPr lang="en-US" sz="1800" dirty="0"/>
              <a:t>), and (p, n) </a:t>
            </a:r>
            <a:r>
              <a:rPr lang="en-US" sz="1800" dirty="0" smtClean="0"/>
              <a:t>reactions</a:t>
            </a:r>
          </a:p>
          <a:p>
            <a:pPr marL="0" indent="0">
              <a:spcBef>
                <a:spcPts val="0"/>
              </a:spcBef>
              <a:buNone/>
            </a:pPr>
            <a:endParaRPr lang="en-US" sz="1800" dirty="0"/>
          </a:p>
          <a:p>
            <a:pPr marL="0" indent="0">
              <a:spcBef>
                <a:spcPts val="0"/>
              </a:spcBef>
              <a:buNone/>
            </a:pPr>
            <a:r>
              <a:rPr lang="en-US" sz="1800" dirty="0" err="1"/>
              <a:t>Photoneutron</a:t>
            </a:r>
            <a:r>
              <a:rPr lang="en-US" sz="1800" dirty="0"/>
              <a:t> sources produce neutrons whose energies can be adjusted by varying the energy of the incident photons. Similarly, the energy of neutrons from (</a:t>
            </a:r>
            <a:r>
              <a:rPr lang="en-US" sz="1800" dirty="0" err="1"/>
              <a:t>p,n</a:t>
            </a:r>
            <a:r>
              <a:rPr lang="en-US" sz="1800" dirty="0"/>
              <a:t>) or (</a:t>
            </a:r>
            <a:r>
              <a:rPr lang="en-US" sz="1800" dirty="0" err="1"/>
              <a:t>d,n</a:t>
            </a:r>
            <a:r>
              <a:rPr lang="en-US" sz="1800" dirty="0"/>
              <a:t>) reactions can be adjusted by using different materials as the target. The neutron energy can also be modified by adding materials between the interrogation source and the sample, to either cutoff low energy neutrons, or slow down high energy </a:t>
            </a:r>
            <a:r>
              <a:rPr lang="en-US" sz="1800" dirty="0" smtClean="0"/>
              <a:t>neutrons.</a:t>
            </a:r>
            <a:endParaRPr lang="en-US" sz="18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a:t>
            </a:fld>
            <a:endParaRPr lang="en-US"/>
          </a:p>
        </p:txBody>
      </p:sp>
    </p:spTree>
    <p:extLst>
      <p:ext uri="{BB962C8B-B14F-4D97-AF65-F5344CB8AC3E}">
        <p14:creationId xmlns:p14="http://schemas.microsoft.com/office/powerpoint/2010/main" val="33817599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interrogation: conclusions</a:t>
            </a:r>
            <a:endParaRPr lang="en-US" dirty="0"/>
          </a:p>
        </p:txBody>
      </p:sp>
      <p:sp>
        <p:nvSpPr>
          <p:cNvPr id="3" name="Content Placeholder 2"/>
          <p:cNvSpPr>
            <a:spLocks noGrp="1"/>
          </p:cNvSpPr>
          <p:nvPr>
            <p:ph idx="1"/>
          </p:nvPr>
        </p:nvSpPr>
        <p:spPr/>
        <p:txBody>
          <a:bodyPr/>
          <a:lstStyle/>
          <a:p>
            <a:pPr marL="290513" indent="-290513">
              <a:spcBef>
                <a:spcPts val="0"/>
              </a:spcBef>
            </a:pPr>
            <a:r>
              <a:rPr lang="en-US" sz="1800" b="1" dirty="0">
                <a:ea typeface="ＭＳ Ｐゴシック" pitchFamily="34" charset="-128"/>
              </a:rPr>
              <a:t>Active interrogation is likely to be the only practical long distance detection approach</a:t>
            </a:r>
          </a:p>
          <a:p>
            <a:pPr marL="290513" indent="-290513">
              <a:spcBef>
                <a:spcPts val="0"/>
              </a:spcBef>
            </a:pPr>
            <a:r>
              <a:rPr lang="en-US" sz="1800" b="1" dirty="0">
                <a:ea typeface="ＭＳ Ｐゴシック" pitchFamily="34" charset="-128"/>
              </a:rPr>
              <a:t>Protons have greater range and produce larger signals than either photons or neutrons</a:t>
            </a:r>
          </a:p>
          <a:p>
            <a:pPr marL="290513" indent="-290513">
              <a:spcBef>
                <a:spcPts val="0"/>
              </a:spcBef>
            </a:pPr>
            <a:r>
              <a:rPr lang="en-US" sz="1800" b="1" dirty="0">
                <a:ea typeface="ＭＳ Ｐゴシック" pitchFamily="34" charset="-128"/>
              </a:rPr>
              <a:t>Time delayed signals are clear characteristic of fission events</a:t>
            </a:r>
          </a:p>
          <a:p>
            <a:pPr marL="290513" indent="-290513">
              <a:spcBef>
                <a:spcPts val="0"/>
              </a:spcBef>
            </a:pPr>
            <a:r>
              <a:rPr lang="en-US" sz="1800" b="1" dirty="0">
                <a:ea typeface="ＭＳ Ｐゴシック" pitchFamily="34" charset="-128"/>
              </a:rPr>
              <a:t>Technology is available but deployable systems still need improvement and </a:t>
            </a:r>
            <a:r>
              <a:rPr lang="en-US" sz="1800" b="1" dirty="0" smtClean="0">
                <a:ea typeface="ＭＳ Ｐゴシック" pitchFamily="34" charset="-128"/>
              </a:rPr>
              <a:t>demonstrations</a:t>
            </a:r>
            <a:endParaRPr lang="en-US" sz="1800" b="1" dirty="0">
              <a:ea typeface="ＭＳ Ｐゴシック" pitchFamily="34" charset="-128"/>
            </a:endParaRPr>
          </a:p>
        </p:txBody>
      </p:sp>
      <p:sp>
        <p:nvSpPr>
          <p:cNvPr id="4" name="Slide Number Placeholder 3"/>
          <p:cNvSpPr>
            <a:spLocks noGrp="1"/>
          </p:cNvSpPr>
          <p:nvPr>
            <p:ph type="sldNum" sz="quarter" idx="10"/>
          </p:nvPr>
        </p:nvSpPr>
        <p:spPr/>
        <p:txBody>
          <a:bodyPr/>
          <a:lstStyle/>
          <a:p>
            <a:fld id="{4133C25E-CF4D-43E1-A3B1-84ABC395176C}" type="slidenum">
              <a:rPr lang="en-US" smtClean="0"/>
              <a:pPr/>
              <a:t>39</a:t>
            </a:fld>
            <a:endParaRPr lang="en-US"/>
          </a:p>
        </p:txBody>
      </p:sp>
    </p:spTree>
    <p:extLst>
      <p:ext uri="{BB962C8B-B14F-4D97-AF65-F5344CB8AC3E}">
        <p14:creationId xmlns:p14="http://schemas.microsoft.com/office/powerpoint/2010/main" val="962533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40</a:t>
            </a:fld>
            <a:endParaRPr lang="en-US"/>
          </a:p>
        </p:txBody>
      </p:sp>
      <p:sp>
        <p:nvSpPr>
          <p:cNvPr id="5" name="TextBox 4"/>
          <p:cNvSpPr txBox="1"/>
          <p:nvPr/>
        </p:nvSpPr>
        <p:spPr>
          <a:xfrm>
            <a:off x="1061919" y="1368589"/>
            <a:ext cx="184666" cy="369332"/>
          </a:xfrm>
          <a:prstGeom prst="rect">
            <a:avLst/>
          </a:prstGeom>
          <a:noFill/>
        </p:spPr>
        <p:txBody>
          <a:bodyPr wrap="none" rtlCol="0">
            <a:spAutoFit/>
          </a:bodyPr>
          <a:lstStyle/>
          <a:p>
            <a:endParaRPr lang="en-US" sz="1800" dirty="0"/>
          </a:p>
        </p:txBody>
      </p:sp>
      <p:sp>
        <p:nvSpPr>
          <p:cNvPr id="6" name="TextBox 5"/>
          <p:cNvSpPr txBox="1"/>
          <p:nvPr/>
        </p:nvSpPr>
        <p:spPr>
          <a:xfrm>
            <a:off x="533400" y="1295400"/>
            <a:ext cx="7931851" cy="4524315"/>
          </a:xfrm>
          <a:prstGeom prst="rect">
            <a:avLst/>
          </a:prstGeom>
          <a:noFill/>
        </p:spPr>
        <p:txBody>
          <a:bodyPr wrap="none" rtlCol="0">
            <a:spAutoFit/>
          </a:bodyPr>
          <a:lstStyle/>
          <a:p>
            <a:pPr lvl="0"/>
            <a:r>
              <a:rPr lang="da-DK" sz="1600" dirty="0"/>
              <a:t>Title image </a:t>
            </a:r>
            <a:r>
              <a:rPr lang="da-DK" sz="1600" dirty="0" err="1"/>
              <a:t>credit</a:t>
            </a:r>
            <a:r>
              <a:rPr lang="da-DK" sz="1600" dirty="0"/>
              <a:t>: </a:t>
            </a:r>
            <a:r>
              <a:rPr lang="da-DK" sz="1600" u="sng" dirty="0">
                <a:hlinkClick r:id="rId3"/>
              </a:rPr>
              <a:t>http://cdsweb.cern.ch/record/</a:t>
            </a:r>
            <a:r>
              <a:rPr lang="da-DK" sz="1600" u="sng" dirty="0" smtClean="0">
                <a:hlinkClick r:id="rId3"/>
              </a:rPr>
              <a:t>1345733</a:t>
            </a:r>
            <a:endParaRPr lang="da-DK" sz="1600" u="sng" dirty="0" smtClean="0"/>
          </a:p>
          <a:p>
            <a:pPr lvl="0"/>
            <a:endParaRPr lang="en-US" sz="1600" dirty="0"/>
          </a:p>
          <a:p>
            <a:pPr lvl="0"/>
            <a:r>
              <a:rPr lang="da-DK" sz="1600" dirty="0"/>
              <a:t>”</a:t>
            </a:r>
            <a:r>
              <a:rPr lang="da-DK" sz="1600" dirty="0" err="1"/>
              <a:t>Taking</a:t>
            </a:r>
            <a:r>
              <a:rPr lang="da-DK" sz="1600" dirty="0"/>
              <a:t> a </a:t>
            </a:r>
            <a:r>
              <a:rPr lang="da-DK" sz="1600" dirty="0" err="1"/>
              <a:t>Gander</a:t>
            </a:r>
            <a:r>
              <a:rPr lang="da-DK" sz="1600" dirty="0"/>
              <a:t> with Gamma Rays”, LLNL S&amp;T </a:t>
            </a:r>
            <a:r>
              <a:rPr lang="da-DK" sz="1600" dirty="0" err="1"/>
              <a:t>Review</a:t>
            </a:r>
            <a:r>
              <a:rPr lang="da-DK" sz="1600" dirty="0"/>
              <a:t>, December </a:t>
            </a:r>
            <a:r>
              <a:rPr lang="da-DK" sz="1600" dirty="0" smtClean="0"/>
              <a:t>2006</a:t>
            </a:r>
          </a:p>
          <a:p>
            <a:pPr lvl="0"/>
            <a:endParaRPr lang="en-US" sz="1600" dirty="0"/>
          </a:p>
          <a:p>
            <a:pPr lvl="0"/>
            <a:r>
              <a:rPr lang="da-DK" sz="1600" dirty="0"/>
              <a:t>B. D. </a:t>
            </a:r>
            <a:r>
              <a:rPr lang="da-DK" sz="1600" dirty="0" err="1"/>
              <a:t>Soane</a:t>
            </a:r>
            <a:r>
              <a:rPr lang="da-DK" sz="1600" dirty="0"/>
              <a:t>, ”Dual Energy Gamma-</a:t>
            </a:r>
            <a:r>
              <a:rPr lang="da-DK" sz="1600" dirty="0" err="1"/>
              <a:t>ray</a:t>
            </a:r>
            <a:r>
              <a:rPr lang="da-DK" sz="1600" dirty="0"/>
              <a:t> Transmission for </a:t>
            </a:r>
            <a:r>
              <a:rPr lang="da-DK" sz="1600" dirty="0" err="1"/>
              <a:t>Coincident</a:t>
            </a:r>
            <a:r>
              <a:rPr lang="da-DK" sz="1600" dirty="0"/>
              <a:t> Measurement of </a:t>
            </a:r>
            <a:endParaRPr lang="da-DK" sz="1600" dirty="0" smtClean="0"/>
          </a:p>
          <a:p>
            <a:pPr lvl="0"/>
            <a:r>
              <a:rPr lang="da-DK" sz="1600" dirty="0" smtClean="0"/>
              <a:t>Water </a:t>
            </a:r>
            <a:r>
              <a:rPr lang="da-DK" sz="1600" dirty="0"/>
              <a:t>Content and Dry Bulk </a:t>
            </a:r>
            <a:r>
              <a:rPr lang="da-DK" sz="1600" dirty="0" err="1"/>
              <a:t>Density</a:t>
            </a:r>
            <a:r>
              <a:rPr lang="da-DK" sz="1600" dirty="0"/>
              <a:t> of </a:t>
            </a:r>
            <a:r>
              <a:rPr lang="da-DK" sz="1600" dirty="0" err="1"/>
              <a:t>Soil</a:t>
            </a:r>
            <a:r>
              <a:rPr lang="da-DK" sz="1600" dirty="0"/>
              <a:t>”, Nature 214, 1273-1274 (1967</a:t>
            </a:r>
            <a:r>
              <a:rPr lang="da-DK" sz="1600" dirty="0" smtClean="0"/>
              <a:t>)</a:t>
            </a:r>
          </a:p>
          <a:p>
            <a:pPr lvl="0"/>
            <a:endParaRPr lang="en-US" sz="1600" dirty="0"/>
          </a:p>
          <a:p>
            <a:pPr lvl="0"/>
            <a:r>
              <a:rPr lang="da-DK" sz="1600" dirty="0" err="1"/>
              <a:t>Nuctech</a:t>
            </a:r>
            <a:r>
              <a:rPr lang="da-DK" sz="1600" dirty="0"/>
              <a:t> </a:t>
            </a:r>
            <a:r>
              <a:rPr lang="da-DK" sz="1600" dirty="0" err="1"/>
              <a:t>radiography</a:t>
            </a:r>
            <a:r>
              <a:rPr lang="da-DK" sz="1600" dirty="0"/>
              <a:t> </a:t>
            </a:r>
            <a:r>
              <a:rPr lang="da-DK" sz="1600" dirty="0" err="1"/>
              <a:t>inspection</a:t>
            </a:r>
            <a:r>
              <a:rPr lang="da-DK" sz="1600" dirty="0"/>
              <a:t> system, </a:t>
            </a:r>
            <a:r>
              <a:rPr lang="da-DK" sz="1600" u="sng" dirty="0">
                <a:hlinkClick r:id="rId4"/>
              </a:rPr>
              <a:t>http://</a:t>
            </a:r>
            <a:r>
              <a:rPr lang="da-DK" sz="1600" u="sng" dirty="0" smtClean="0">
                <a:hlinkClick r:id="rId4"/>
              </a:rPr>
              <a:t>www.nuctech.com</a:t>
            </a:r>
            <a:endParaRPr lang="da-DK" sz="1600" u="sng" dirty="0" smtClean="0"/>
          </a:p>
          <a:p>
            <a:pPr lvl="0"/>
            <a:endParaRPr lang="en-US" sz="1600" dirty="0"/>
          </a:p>
          <a:p>
            <a:pPr lvl="0"/>
            <a:r>
              <a:rPr lang="en-US" sz="1600" dirty="0"/>
              <a:t>J. R. </a:t>
            </a:r>
            <a:r>
              <a:rPr lang="en-US" sz="1600" dirty="0" err="1"/>
              <a:t>Lamarsh</a:t>
            </a:r>
            <a:r>
              <a:rPr lang="en-US" sz="1600" dirty="0"/>
              <a:t>,</a:t>
            </a:r>
            <a:r>
              <a:rPr lang="en-US" sz="1600" i="1" dirty="0"/>
              <a:t> </a:t>
            </a:r>
            <a:r>
              <a:rPr lang="en-US" sz="1600" dirty="0"/>
              <a:t>“Introduction to Nuclear Engineering”, 2nd ed</a:t>
            </a:r>
            <a:r>
              <a:rPr lang="en-US" sz="1600" i="1" dirty="0"/>
              <a:t>.</a:t>
            </a:r>
            <a:r>
              <a:rPr lang="en-US" sz="1600" dirty="0"/>
              <a:t>, Addison-Wesley, </a:t>
            </a:r>
            <a:endParaRPr lang="en-US" sz="1600" dirty="0" smtClean="0"/>
          </a:p>
          <a:p>
            <a:pPr lvl="0"/>
            <a:r>
              <a:rPr lang="en-US" sz="1600" dirty="0" smtClean="0"/>
              <a:t>Reading</a:t>
            </a:r>
            <a:r>
              <a:rPr lang="en-US" sz="1600" dirty="0"/>
              <a:t>, MA (1983</a:t>
            </a:r>
            <a:r>
              <a:rPr lang="en-US" sz="1600" dirty="0" smtClean="0"/>
              <a:t>)</a:t>
            </a:r>
          </a:p>
          <a:p>
            <a:pPr lvl="0"/>
            <a:endParaRPr lang="en-US" sz="1600" dirty="0"/>
          </a:p>
          <a:p>
            <a:pPr lvl="0"/>
            <a:r>
              <a:rPr lang="en-US" sz="1600" dirty="0"/>
              <a:t>J. K. </a:t>
            </a:r>
            <a:r>
              <a:rPr lang="en-US" sz="1600" dirty="0" err="1"/>
              <a:t>Shultis</a:t>
            </a:r>
            <a:r>
              <a:rPr lang="en-US" sz="1600" dirty="0"/>
              <a:t> and R. E. </a:t>
            </a:r>
            <a:r>
              <a:rPr lang="en-US" sz="1600" dirty="0" err="1"/>
              <a:t>Faw</a:t>
            </a:r>
            <a:r>
              <a:rPr lang="en-US" sz="1600" dirty="0"/>
              <a:t>, “Fundamentals of Nuclear Science and Engineering”, </a:t>
            </a:r>
            <a:endParaRPr lang="en-US" sz="1600" dirty="0" smtClean="0"/>
          </a:p>
          <a:p>
            <a:pPr lvl="0"/>
            <a:r>
              <a:rPr lang="en-US" sz="1600" dirty="0" smtClean="0"/>
              <a:t>Second </a:t>
            </a:r>
            <a:r>
              <a:rPr lang="en-US" sz="1600" dirty="0"/>
              <a:t>Edition, CRC Press, 2007</a:t>
            </a:r>
            <a:r>
              <a:rPr lang="en-US" sz="1600" dirty="0" smtClean="0"/>
              <a:t>.</a:t>
            </a:r>
          </a:p>
          <a:p>
            <a:pPr lvl="0"/>
            <a:endParaRPr lang="en-US" sz="1600" dirty="0"/>
          </a:p>
          <a:p>
            <a:pPr lvl="0"/>
            <a:r>
              <a:rPr lang="da-DK" sz="1600" dirty="0"/>
              <a:t>W. Niemann, S. </a:t>
            </a:r>
            <a:r>
              <a:rPr lang="da-DK" sz="1600" dirty="0" err="1"/>
              <a:t>Olesinski</a:t>
            </a:r>
            <a:r>
              <a:rPr lang="da-DK" sz="1600" dirty="0"/>
              <a:t>, T. Thiele, ” </a:t>
            </a:r>
            <a:r>
              <a:rPr lang="da-DK" sz="1600" dirty="0" err="1"/>
              <a:t>Detection</a:t>
            </a:r>
            <a:r>
              <a:rPr lang="da-DK" sz="1600" dirty="0"/>
              <a:t> Of </a:t>
            </a:r>
            <a:r>
              <a:rPr lang="da-DK" sz="1600" dirty="0" err="1"/>
              <a:t>Buried</a:t>
            </a:r>
            <a:r>
              <a:rPr lang="da-DK" sz="1600" dirty="0"/>
              <a:t> Landmines With X-Ray </a:t>
            </a:r>
            <a:endParaRPr lang="da-DK" sz="1600" dirty="0" smtClean="0"/>
          </a:p>
          <a:p>
            <a:pPr lvl="0"/>
            <a:r>
              <a:rPr lang="da-DK" sz="1600" dirty="0" err="1" smtClean="0"/>
              <a:t>Backscatter</a:t>
            </a:r>
            <a:r>
              <a:rPr lang="da-DK" sz="1600" dirty="0" smtClean="0"/>
              <a:t> </a:t>
            </a:r>
            <a:r>
              <a:rPr lang="da-DK" sz="1600" dirty="0"/>
              <a:t>Technology”, 8th ECNDT, Barcelona, June 2002</a:t>
            </a:r>
            <a:r>
              <a:rPr lang="da-DK" sz="1600" dirty="0" smtClean="0"/>
              <a:t>.</a:t>
            </a:r>
          </a:p>
          <a:p>
            <a:pPr lvl="0"/>
            <a:r>
              <a:rPr lang="da-DK" sz="1600" dirty="0" smtClean="0"/>
              <a:t> </a:t>
            </a:r>
            <a:r>
              <a:rPr lang="da-DK" sz="1600" u="sng" dirty="0">
                <a:hlinkClick r:id="rId5"/>
              </a:rPr>
              <a:t>http://www.ndt.net/article/ecndt02/96/96.</a:t>
            </a:r>
            <a:r>
              <a:rPr lang="da-DK" sz="1600" u="sng" dirty="0" smtClean="0">
                <a:hlinkClick r:id="rId5"/>
              </a:rPr>
              <a:t>htm</a:t>
            </a:r>
            <a:endParaRPr lang="en-US" sz="1600" dirty="0"/>
          </a:p>
        </p:txBody>
      </p:sp>
    </p:spTree>
    <p:extLst>
      <p:ext uri="{BB962C8B-B14F-4D97-AF65-F5344CB8AC3E}">
        <p14:creationId xmlns:p14="http://schemas.microsoft.com/office/powerpoint/2010/main" val="371930396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41</a:t>
            </a:fld>
            <a:endParaRPr lang="en-US"/>
          </a:p>
        </p:txBody>
      </p:sp>
      <p:sp>
        <p:nvSpPr>
          <p:cNvPr id="5" name="TextBox 4"/>
          <p:cNvSpPr txBox="1"/>
          <p:nvPr/>
        </p:nvSpPr>
        <p:spPr>
          <a:xfrm>
            <a:off x="1061919" y="1368589"/>
            <a:ext cx="184666" cy="369332"/>
          </a:xfrm>
          <a:prstGeom prst="rect">
            <a:avLst/>
          </a:prstGeom>
          <a:noFill/>
        </p:spPr>
        <p:txBody>
          <a:bodyPr wrap="none" rtlCol="0">
            <a:spAutoFit/>
          </a:bodyPr>
          <a:lstStyle/>
          <a:p>
            <a:endParaRPr lang="en-US" sz="1800" dirty="0"/>
          </a:p>
        </p:txBody>
      </p:sp>
      <p:sp>
        <p:nvSpPr>
          <p:cNvPr id="6" name="TextBox 5"/>
          <p:cNvSpPr txBox="1"/>
          <p:nvPr/>
        </p:nvSpPr>
        <p:spPr>
          <a:xfrm>
            <a:off x="609600" y="1295400"/>
            <a:ext cx="8335936" cy="5016758"/>
          </a:xfrm>
          <a:prstGeom prst="rect">
            <a:avLst/>
          </a:prstGeom>
          <a:noFill/>
        </p:spPr>
        <p:txBody>
          <a:bodyPr wrap="none" rtlCol="0">
            <a:spAutoFit/>
          </a:bodyPr>
          <a:lstStyle/>
          <a:p>
            <a:pPr lvl="0"/>
            <a:r>
              <a:rPr lang="da-DK" sz="1600" dirty="0"/>
              <a:t>M. </a:t>
            </a:r>
            <a:r>
              <a:rPr lang="da-DK" sz="1600" dirty="0" err="1"/>
              <a:t>Gmar</a:t>
            </a:r>
            <a:r>
              <a:rPr lang="da-DK" sz="1600" dirty="0"/>
              <a:t>, et al., ”</a:t>
            </a:r>
            <a:r>
              <a:rPr lang="da-DK" sz="1600" dirty="0" err="1"/>
              <a:t>Assessment</a:t>
            </a:r>
            <a:r>
              <a:rPr lang="da-DK" sz="1600" dirty="0"/>
              <a:t> of </a:t>
            </a:r>
            <a:r>
              <a:rPr lang="da-DK" sz="1600" dirty="0" err="1"/>
              <a:t>actinide</a:t>
            </a:r>
            <a:r>
              <a:rPr lang="da-DK" sz="1600" dirty="0"/>
              <a:t> </a:t>
            </a:r>
            <a:r>
              <a:rPr lang="da-DK" sz="1600" dirty="0" err="1"/>
              <a:t>mass</a:t>
            </a:r>
            <a:r>
              <a:rPr lang="da-DK" sz="1600" dirty="0"/>
              <a:t> </a:t>
            </a:r>
            <a:r>
              <a:rPr lang="da-DK" sz="1600" dirty="0" err="1"/>
              <a:t>embedded</a:t>
            </a:r>
            <a:r>
              <a:rPr lang="da-DK" sz="1600" dirty="0"/>
              <a:t> in large </a:t>
            </a:r>
            <a:r>
              <a:rPr lang="da-DK" sz="1600" dirty="0" err="1"/>
              <a:t>concrete</a:t>
            </a:r>
            <a:r>
              <a:rPr lang="da-DK" sz="1600" dirty="0"/>
              <a:t> </a:t>
            </a:r>
            <a:r>
              <a:rPr lang="da-DK" sz="1600" dirty="0" err="1"/>
              <a:t>waste</a:t>
            </a:r>
            <a:r>
              <a:rPr lang="da-DK" sz="1600" dirty="0"/>
              <a:t> </a:t>
            </a:r>
            <a:endParaRPr lang="da-DK" sz="1600" dirty="0" smtClean="0"/>
          </a:p>
          <a:p>
            <a:pPr lvl="0"/>
            <a:r>
              <a:rPr lang="da-DK" sz="1600" dirty="0" err="1" smtClean="0"/>
              <a:t>packages</a:t>
            </a:r>
            <a:r>
              <a:rPr lang="da-DK" sz="1600" dirty="0" smtClean="0"/>
              <a:t> </a:t>
            </a:r>
            <a:r>
              <a:rPr lang="da-DK" sz="1600" dirty="0"/>
              <a:t>by </a:t>
            </a:r>
            <a:r>
              <a:rPr lang="da-DK" sz="1600" dirty="0" err="1"/>
              <a:t>photon</a:t>
            </a:r>
            <a:r>
              <a:rPr lang="da-DK" sz="1600" dirty="0"/>
              <a:t> interrogation and </a:t>
            </a:r>
            <a:r>
              <a:rPr lang="da-DK" sz="1600" dirty="0" err="1"/>
              <a:t>photofission</a:t>
            </a:r>
            <a:r>
              <a:rPr lang="da-DK" sz="1600" dirty="0"/>
              <a:t>”, Applied Radiation and Isotopes </a:t>
            </a:r>
            <a:endParaRPr lang="da-DK" sz="1600" dirty="0" smtClean="0"/>
          </a:p>
          <a:p>
            <a:pPr lvl="0"/>
            <a:r>
              <a:rPr lang="da-DK" sz="1600" dirty="0" smtClean="0"/>
              <a:t>63</a:t>
            </a:r>
            <a:r>
              <a:rPr lang="da-DK" sz="1600" dirty="0"/>
              <a:t>, 613–619 (2005</a:t>
            </a:r>
            <a:r>
              <a:rPr lang="da-DK" sz="1600" dirty="0" smtClean="0"/>
              <a:t>)</a:t>
            </a:r>
          </a:p>
          <a:p>
            <a:pPr lvl="0"/>
            <a:endParaRPr lang="en-US" sz="1600" dirty="0"/>
          </a:p>
          <a:p>
            <a:pPr lvl="0"/>
            <a:r>
              <a:rPr lang="da-DK" sz="1600" dirty="0"/>
              <a:t>Passport Systems, Inc. </a:t>
            </a:r>
            <a:r>
              <a:rPr lang="da-DK" sz="1600" u="sng" dirty="0">
                <a:hlinkClick r:id="rId3"/>
              </a:rPr>
              <a:t>http://www.passportsystems.com</a:t>
            </a:r>
            <a:r>
              <a:rPr lang="da-DK" sz="1600" u="sng" dirty="0" smtClean="0">
                <a:hlinkClick r:id="rId3"/>
              </a:rPr>
              <a:t>/</a:t>
            </a:r>
            <a:endParaRPr lang="da-DK" sz="1600" u="sng" dirty="0" smtClean="0"/>
          </a:p>
          <a:p>
            <a:pPr lvl="0"/>
            <a:endParaRPr lang="en-US" sz="1600" dirty="0"/>
          </a:p>
          <a:p>
            <a:pPr lvl="0"/>
            <a:r>
              <a:rPr lang="da-DK" sz="1600" dirty="0"/>
              <a:t>M. S. Johnson, D.P. </a:t>
            </a:r>
            <a:r>
              <a:rPr lang="da-DK" sz="1600" dirty="0" err="1"/>
              <a:t>McNabb</a:t>
            </a:r>
            <a:r>
              <a:rPr lang="da-DK" sz="1600" dirty="0"/>
              <a:t>, ”Using </a:t>
            </a:r>
            <a:r>
              <a:rPr lang="da-DK" sz="1600" dirty="0" err="1"/>
              <a:t>Nuclear</a:t>
            </a:r>
            <a:r>
              <a:rPr lang="da-DK" sz="1600" dirty="0"/>
              <a:t> </a:t>
            </a:r>
            <a:r>
              <a:rPr lang="da-DK" sz="1600" dirty="0" err="1"/>
              <a:t>Resonance</a:t>
            </a:r>
            <a:r>
              <a:rPr lang="da-DK" sz="1600" dirty="0"/>
              <a:t> </a:t>
            </a:r>
            <a:r>
              <a:rPr lang="da-DK" sz="1600" dirty="0" err="1"/>
              <a:t>Fluorescence</a:t>
            </a:r>
            <a:r>
              <a:rPr lang="da-DK" sz="1600" dirty="0"/>
              <a:t> to </a:t>
            </a:r>
            <a:r>
              <a:rPr lang="da-DK" sz="1600" dirty="0" err="1"/>
              <a:t>Isotopically</a:t>
            </a:r>
            <a:r>
              <a:rPr lang="da-DK" sz="1600" dirty="0"/>
              <a:t> </a:t>
            </a:r>
            <a:endParaRPr lang="da-DK" sz="1600" dirty="0" smtClean="0"/>
          </a:p>
          <a:p>
            <a:pPr lvl="0"/>
            <a:r>
              <a:rPr lang="da-DK" sz="1600" dirty="0" err="1" smtClean="0"/>
              <a:t>Map</a:t>
            </a:r>
            <a:r>
              <a:rPr lang="da-DK" sz="1600" dirty="0" smtClean="0"/>
              <a:t> </a:t>
            </a:r>
            <a:r>
              <a:rPr lang="da-DK" sz="1600" dirty="0"/>
              <a:t>Containers”, </a:t>
            </a:r>
            <a:r>
              <a:rPr lang="da-DK" sz="1600" u="sng" dirty="0">
                <a:hlinkClick r:id="rId4"/>
              </a:rPr>
              <a:t>http://inpp.ohiou.edu/~SNP2008/talks/</a:t>
            </a:r>
            <a:r>
              <a:rPr lang="da-DK" sz="1600" u="sng" dirty="0" smtClean="0">
                <a:hlinkClick r:id="rId4"/>
              </a:rPr>
              <a:t>Johnson_M.ppt</a:t>
            </a:r>
            <a:endParaRPr lang="da-DK" sz="1600" u="sng" dirty="0" smtClean="0"/>
          </a:p>
          <a:p>
            <a:pPr lvl="0"/>
            <a:endParaRPr lang="en-US" sz="1600" dirty="0"/>
          </a:p>
          <a:p>
            <a:pPr lvl="0"/>
            <a:r>
              <a:rPr lang="da-DK" sz="1600" dirty="0"/>
              <a:t>W. </a:t>
            </a:r>
            <a:r>
              <a:rPr lang="da-DK" sz="1600" dirty="0" err="1"/>
              <a:t>Bertozzi</a:t>
            </a:r>
            <a:r>
              <a:rPr lang="da-DK" sz="1600" dirty="0"/>
              <a:t>, et al.,” </a:t>
            </a:r>
            <a:r>
              <a:rPr lang="da-DK" sz="1600" dirty="0" err="1"/>
              <a:t>Nuclear</a:t>
            </a:r>
            <a:r>
              <a:rPr lang="da-DK" sz="1600" dirty="0"/>
              <a:t> </a:t>
            </a:r>
            <a:r>
              <a:rPr lang="da-DK" sz="1600" dirty="0" err="1"/>
              <a:t>resonance</a:t>
            </a:r>
            <a:r>
              <a:rPr lang="da-DK" sz="1600" dirty="0"/>
              <a:t> </a:t>
            </a:r>
            <a:r>
              <a:rPr lang="da-DK" sz="1600" dirty="0" err="1"/>
              <a:t>fluorescence</a:t>
            </a:r>
            <a:r>
              <a:rPr lang="da-DK" sz="1600" dirty="0"/>
              <a:t> and </a:t>
            </a:r>
            <a:r>
              <a:rPr lang="da-DK" sz="1600" dirty="0" err="1"/>
              <a:t>effective</a:t>
            </a:r>
            <a:r>
              <a:rPr lang="da-DK" sz="1600" dirty="0"/>
              <a:t> Z determination </a:t>
            </a:r>
            <a:endParaRPr lang="da-DK" sz="1600" dirty="0" smtClean="0"/>
          </a:p>
          <a:p>
            <a:pPr lvl="0"/>
            <a:r>
              <a:rPr lang="da-DK" sz="1600" dirty="0" err="1" smtClean="0"/>
              <a:t>applied</a:t>
            </a:r>
            <a:r>
              <a:rPr lang="da-DK" sz="1600" dirty="0" smtClean="0"/>
              <a:t> </a:t>
            </a:r>
            <a:r>
              <a:rPr lang="da-DK" sz="1600" dirty="0"/>
              <a:t>to </a:t>
            </a:r>
            <a:r>
              <a:rPr lang="da-DK" sz="1600" dirty="0" err="1"/>
              <a:t>detection</a:t>
            </a:r>
            <a:r>
              <a:rPr lang="da-DK" sz="1600" dirty="0"/>
              <a:t> and </a:t>
            </a:r>
            <a:r>
              <a:rPr lang="da-DK" sz="1600" dirty="0" err="1"/>
              <a:t>imaging</a:t>
            </a:r>
            <a:r>
              <a:rPr lang="da-DK" sz="1600" dirty="0"/>
              <a:t> of </a:t>
            </a:r>
            <a:r>
              <a:rPr lang="da-DK" sz="1600" dirty="0" err="1"/>
              <a:t>special</a:t>
            </a:r>
            <a:r>
              <a:rPr lang="da-DK" sz="1600" dirty="0"/>
              <a:t> </a:t>
            </a:r>
            <a:r>
              <a:rPr lang="da-DK" sz="1600" dirty="0" err="1"/>
              <a:t>nuclear</a:t>
            </a:r>
            <a:r>
              <a:rPr lang="da-DK" sz="1600" dirty="0"/>
              <a:t> </a:t>
            </a:r>
            <a:r>
              <a:rPr lang="da-DK" sz="1600" dirty="0" err="1"/>
              <a:t>material</a:t>
            </a:r>
            <a:r>
              <a:rPr lang="da-DK" sz="1600" dirty="0"/>
              <a:t>, </a:t>
            </a:r>
            <a:r>
              <a:rPr lang="da-DK" sz="1600" dirty="0" err="1"/>
              <a:t>explosives</a:t>
            </a:r>
            <a:r>
              <a:rPr lang="da-DK" sz="1600" dirty="0"/>
              <a:t>, </a:t>
            </a:r>
            <a:r>
              <a:rPr lang="da-DK" sz="1600" dirty="0" err="1"/>
              <a:t>toxic</a:t>
            </a:r>
            <a:r>
              <a:rPr lang="da-DK" sz="1600" dirty="0"/>
              <a:t> </a:t>
            </a:r>
            <a:r>
              <a:rPr lang="da-DK" sz="1600" dirty="0" err="1"/>
              <a:t>substances</a:t>
            </a:r>
            <a:r>
              <a:rPr lang="da-DK" sz="1600" dirty="0"/>
              <a:t> </a:t>
            </a:r>
            <a:endParaRPr lang="da-DK" sz="1600" dirty="0" smtClean="0"/>
          </a:p>
          <a:p>
            <a:pPr lvl="0"/>
            <a:r>
              <a:rPr lang="da-DK" sz="1600" dirty="0" smtClean="0"/>
              <a:t>and </a:t>
            </a:r>
            <a:r>
              <a:rPr lang="da-DK" sz="1600" dirty="0" err="1"/>
              <a:t>contraband</a:t>
            </a:r>
            <a:r>
              <a:rPr lang="da-DK" sz="1600" dirty="0"/>
              <a:t>”, </a:t>
            </a:r>
            <a:r>
              <a:rPr lang="da-DK" sz="1600" dirty="0" err="1"/>
              <a:t>Nucl</a:t>
            </a:r>
            <a:r>
              <a:rPr lang="da-DK" sz="1600" dirty="0"/>
              <a:t>. </a:t>
            </a:r>
            <a:r>
              <a:rPr lang="da-DK" sz="1600" dirty="0" err="1"/>
              <a:t>Instrum</a:t>
            </a:r>
            <a:r>
              <a:rPr lang="da-DK" sz="1600" dirty="0"/>
              <a:t>. Methods B 261, 331 (2007</a:t>
            </a:r>
            <a:r>
              <a:rPr lang="da-DK" sz="1600" dirty="0" smtClean="0"/>
              <a:t>)</a:t>
            </a:r>
          </a:p>
          <a:p>
            <a:pPr lvl="0"/>
            <a:endParaRPr lang="en-US" sz="1600" dirty="0"/>
          </a:p>
          <a:p>
            <a:pPr lvl="0"/>
            <a:r>
              <a:rPr lang="da-DK" sz="1600" dirty="0"/>
              <a:t>F. Albert, et al., ”Isotope-</a:t>
            </a:r>
            <a:r>
              <a:rPr lang="da-DK" sz="1600" dirty="0" err="1"/>
              <a:t>specific</a:t>
            </a:r>
            <a:r>
              <a:rPr lang="da-DK" sz="1600" dirty="0"/>
              <a:t> </a:t>
            </a:r>
            <a:r>
              <a:rPr lang="da-DK" sz="1600" dirty="0" err="1"/>
              <a:t>detection</a:t>
            </a:r>
            <a:r>
              <a:rPr lang="da-DK" sz="1600" dirty="0"/>
              <a:t> of </a:t>
            </a:r>
            <a:r>
              <a:rPr lang="da-DK" sz="1600" dirty="0" err="1"/>
              <a:t>low-density</a:t>
            </a:r>
            <a:r>
              <a:rPr lang="da-DK" sz="1600" dirty="0"/>
              <a:t> </a:t>
            </a:r>
            <a:r>
              <a:rPr lang="da-DK" sz="1600" dirty="0" err="1"/>
              <a:t>materials</a:t>
            </a:r>
            <a:r>
              <a:rPr lang="da-DK" sz="1600" dirty="0"/>
              <a:t> with laser-</a:t>
            </a:r>
            <a:r>
              <a:rPr lang="da-DK" sz="1600" dirty="0" err="1"/>
              <a:t>based</a:t>
            </a:r>
            <a:r>
              <a:rPr lang="da-DK" sz="1600" dirty="0"/>
              <a:t> </a:t>
            </a:r>
            <a:endParaRPr lang="da-DK" sz="1600" dirty="0" smtClean="0"/>
          </a:p>
          <a:p>
            <a:pPr lvl="0"/>
            <a:r>
              <a:rPr lang="da-DK" sz="1600" dirty="0" err="1" smtClean="0"/>
              <a:t>monoenergetic</a:t>
            </a:r>
            <a:r>
              <a:rPr lang="da-DK" sz="1600" dirty="0" smtClean="0"/>
              <a:t> </a:t>
            </a:r>
            <a:r>
              <a:rPr lang="da-DK" sz="1600" dirty="0"/>
              <a:t>gamma-</a:t>
            </a:r>
            <a:r>
              <a:rPr lang="da-DK" sz="1600" dirty="0" err="1"/>
              <a:t>rays</a:t>
            </a:r>
            <a:r>
              <a:rPr lang="da-DK" sz="1600" dirty="0"/>
              <a:t>”, </a:t>
            </a:r>
            <a:r>
              <a:rPr lang="da-DK" sz="1600" dirty="0" err="1"/>
              <a:t>Opt</a:t>
            </a:r>
            <a:r>
              <a:rPr lang="da-DK" sz="1600" dirty="0"/>
              <a:t>. </a:t>
            </a:r>
            <a:r>
              <a:rPr lang="da-DK" sz="1600" dirty="0" err="1"/>
              <a:t>Lett</a:t>
            </a:r>
            <a:r>
              <a:rPr lang="da-DK" sz="1600" dirty="0"/>
              <a:t>. 35, 354-356 (2010</a:t>
            </a:r>
            <a:r>
              <a:rPr lang="da-DK" sz="1600" dirty="0" smtClean="0"/>
              <a:t>)</a:t>
            </a:r>
          </a:p>
          <a:p>
            <a:pPr lvl="0"/>
            <a:endParaRPr lang="da-DK" sz="1600" dirty="0" smtClean="0"/>
          </a:p>
          <a:p>
            <a:pPr lvl="0"/>
            <a:r>
              <a:rPr lang="da-DK" sz="1600" dirty="0"/>
              <a:t>J. </a:t>
            </a:r>
            <a:r>
              <a:rPr lang="da-DK" sz="1600" dirty="0" err="1"/>
              <a:t>Pruet</a:t>
            </a:r>
            <a:r>
              <a:rPr lang="da-DK" sz="1600" dirty="0"/>
              <a:t>, et al., ” </a:t>
            </a:r>
            <a:r>
              <a:rPr lang="da-DK" sz="1600" dirty="0" err="1"/>
              <a:t>Detecting</a:t>
            </a:r>
            <a:r>
              <a:rPr lang="da-DK" sz="1600" dirty="0"/>
              <a:t> </a:t>
            </a:r>
            <a:r>
              <a:rPr lang="da-DK" sz="1600" dirty="0" err="1"/>
              <a:t>clandestine</a:t>
            </a:r>
            <a:r>
              <a:rPr lang="da-DK" sz="1600" dirty="0"/>
              <a:t> </a:t>
            </a:r>
            <a:r>
              <a:rPr lang="da-DK" sz="1600" dirty="0" err="1"/>
              <a:t>material</a:t>
            </a:r>
            <a:r>
              <a:rPr lang="da-DK" sz="1600" dirty="0"/>
              <a:t> with </a:t>
            </a:r>
            <a:r>
              <a:rPr lang="da-DK" sz="1600" dirty="0" err="1"/>
              <a:t>nuclear</a:t>
            </a:r>
            <a:r>
              <a:rPr lang="da-DK" sz="1600" dirty="0"/>
              <a:t> </a:t>
            </a:r>
            <a:r>
              <a:rPr lang="da-DK" sz="1600" dirty="0" err="1"/>
              <a:t>resonance</a:t>
            </a:r>
            <a:r>
              <a:rPr lang="da-DK" sz="1600" dirty="0"/>
              <a:t> </a:t>
            </a:r>
            <a:r>
              <a:rPr lang="da-DK" sz="1600" dirty="0" err="1"/>
              <a:t>fluorescence</a:t>
            </a:r>
            <a:r>
              <a:rPr lang="da-DK" sz="1600" dirty="0"/>
              <a:t>”, </a:t>
            </a:r>
          </a:p>
          <a:p>
            <a:pPr lvl="0"/>
            <a:r>
              <a:rPr lang="da-DK" sz="1600" dirty="0"/>
              <a:t>J. </a:t>
            </a:r>
            <a:r>
              <a:rPr lang="da-DK" sz="1600" dirty="0" err="1"/>
              <a:t>Appl</a:t>
            </a:r>
            <a:r>
              <a:rPr lang="da-DK" sz="1600" dirty="0"/>
              <a:t>. </a:t>
            </a:r>
            <a:r>
              <a:rPr lang="da-DK" sz="1600" dirty="0" err="1"/>
              <a:t>Phys</a:t>
            </a:r>
            <a:r>
              <a:rPr lang="da-DK" sz="1600" dirty="0"/>
              <a:t>. 99, 123102 (2006)</a:t>
            </a:r>
          </a:p>
          <a:p>
            <a:pPr lvl="0"/>
            <a:endParaRPr lang="da-DK" sz="1600" dirty="0" smtClean="0"/>
          </a:p>
          <a:p>
            <a:pPr lvl="0"/>
            <a:endParaRPr lang="en-US" sz="1600" dirty="0"/>
          </a:p>
        </p:txBody>
      </p:sp>
    </p:spTree>
    <p:extLst>
      <p:ext uri="{BB962C8B-B14F-4D97-AF65-F5344CB8AC3E}">
        <p14:creationId xmlns:p14="http://schemas.microsoft.com/office/powerpoint/2010/main" val="5858146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42</a:t>
            </a:fld>
            <a:endParaRPr lang="en-US"/>
          </a:p>
        </p:txBody>
      </p:sp>
      <p:sp>
        <p:nvSpPr>
          <p:cNvPr id="5" name="TextBox 4"/>
          <p:cNvSpPr txBox="1"/>
          <p:nvPr/>
        </p:nvSpPr>
        <p:spPr>
          <a:xfrm>
            <a:off x="1061919" y="1368589"/>
            <a:ext cx="184666" cy="369332"/>
          </a:xfrm>
          <a:prstGeom prst="rect">
            <a:avLst/>
          </a:prstGeom>
          <a:noFill/>
        </p:spPr>
        <p:txBody>
          <a:bodyPr wrap="none" rtlCol="0">
            <a:spAutoFit/>
          </a:bodyPr>
          <a:lstStyle/>
          <a:p>
            <a:endParaRPr lang="en-US" sz="1800" dirty="0"/>
          </a:p>
        </p:txBody>
      </p:sp>
      <p:sp>
        <p:nvSpPr>
          <p:cNvPr id="6" name="TextBox 5"/>
          <p:cNvSpPr txBox="1"/>
          <p:nvPr/>
        </p:nvSpPr>
        <p:spPr>
          <a:xfrm>
            <a:off x="533400" y="1371600"/>
            <a:ext cx="8398068" cy="4524315"/>
          </a:xfrm>
          <a:prstGeom prst="rect">
            <a:avLst/>
          </a:prstGeom>
          <a:noFill/>
        </p:spPr>
        <p:txBody>
          <a:bodyPr wrap="none" rtlCol="0">
            <a:spAutoFit/>
          </a:bodyPr>
          <a:lstStyle/>
          <a:p>
            <a:pPr lvl="0"/>
            <a:r>
              <a:rPr lang="da-DK" sz="1600" dirty="0" smtClean="0"/>
              <a:t>”</a:t>
            </a:r>
            <a:r>
              <a:rPr lang="da-DK" sz="1600" dirty="0"/>
              <a:t>Screening </a:t>
            </a:r>
            <a:r>
              <a:rPr lang="da-DK" sz="1600" dirty="0" err="1"/>
              <a:t>cargo</a:t>
            </a:r>
            <a:r>
              <a:rPr lang="da-DK" sz="1600" dirty="0"/>
              <a:t> containers to </a:t>
            </a:r>
            <a:r>
              <a:rPr lang="da-DK" sz="1600" dirty="0" err="1"/>
              <a:t>remove</a:t>
            </a:r>
            <a:r>
              <a:rPr lang="da-DK" sz="1600" dirty="0"/>
              <a:t> a terrorist </a:t>
            </a:r>
            <a:r>
              <a:rPr lang="da-DK" sz="1600" dirty="0" err="1"/>
              <a:t>threat</a:t>
            </a:r>
            <a:r>
              <a:rPr lang="da-DK" sz="1600" dirty="0"/>
              <a:t>”, LLNL S&amp;T </a:t>
            </a:r>
            <a:r>
              <a:rPr lang="da-DK" sz="1600" dirty="0" err="1"/>
              <a:t>Review</a:t>
            </a:r>
            <a:r>
              <a:rPr lang="da-DK" sz="1600" dirty="0"/>
              <a:t>, May </a:t>
            </a:r>
            <a:r>
              <a:rPr lang="da-DK" sz="1600" dirty="0" smtClean="0"/>
              <a:t>2004</a:t>
            </a:r>
          </a:p>
          <a:p>
            <a:pPr lvl="0"/>
            <a:endParaRPr lang="en-US" sz="1600" dirty="0"/>
          </a:p>
          <a:p>
            <a:pPr lvl="0"/>
            <a:r>
              <a:rPr lang="da-DK" sz="1600" dirty="0"/>
              <a:t>J.M. Hall, et al., ”The </a:t>
            </a:r>
            <a:r>
              <a:rPr lang="da-DK" sz="1600" dirty="0" err="1"/>
              <a:t>Nuclear</a:t>
            </a:r>
            <a:r>
              <a:rPr lang="da-DK" sz="1600" dirty="0"/>
              <a:t> </a:t>
            </a:r>
            <a:r>
              <a:rPr lang="da-DK" sz="1600" dirty="0" err="1"/>
              <a:t>Car</a:t>
            </a:r>
            <a:r>
              <a:rPr lang="da-DK" sz="1600" dirty="0"/>
              <a:t> </a:t>
            </a:r>
            <a:r>
              <a:rPr lang="da-DK" sz="1600" dirty="0" err="1"/>
              <a:t>Wash</a:t>
            </a:r>
            <a:r>
              <a:rPr lang="da-DK" sz="1600" dirty="0"/>
              <a:t>: Neutron interrogation of </a:t>
            </a:r>
            <a:r>
              <a:rPr lang="da-DK" sz="1600" dirty="0" err="1"/>
              <a:t>cargo</a:t>
            </a:r>
            <a:r>
              <a:rPr lang="da-DK" sz="1600" dirty="0"/>
              <a:t> containers </a:t>
            </a:r>
            <a:endParaRPr lang="da-DK" sz="1600" dirty="0" smtClean="0"/>
          </a:p>
          <a:p>
            <a:pPr lvl="0"/>
            <a:r>
              <a:rPr lang="da-DK" sz="1600" dirty="0" smtClean="0"/>
              <a:t>to </a:t>
            </a:r>
            <a:r>
              <a:rPr lang="da-DK" sz="1600" dirty="0" err="1"/>
              <a:t>detect</a:t>
            </a:r>
            <a:r>
              <a:rPr lang="da-DK" sz="1600" dirty="0"/>
              <a:t> </a:t>
            </a:r>
            <a:r>
              <a:rPr lang="da-DK" sz="1600" dirty="0" err="1"/>
              <a:t>hidden</a:t>
            </a:r>
            <a:r>
              <a:rPr lang="da-DK" sz="1600" dirty="0"/>
              <a:t> SNM”, </a:t>
            </a:r>
            <a:r>
              <a:rPr lang="da-DK" sz="1600" dirty="0" err="1"/>
              <a:t>Nucl</a:t>
            </a:r>
            <a:r>
              <a:rPr lang="da-DK" sz="1600" dirty="0"/>
              <a:t>. </a:t>
            </a:r>
            <a:r>
              <a:rPr lang="da-DK" sz="1600" dirty="0" err="1"/>
              <a:t>Insrum</a:t>
            </a:r>
            <a:r>
              <a:rPr lang="da-DK" sz="1600" dirty="0"/>
              <a:t>. Methods B 261, 337-340 (2007</a:t>
            </a:r>
            <a:r>
              <a:rPr lang="da-DK" sz="1600" dirty="0" smtClean="0"/>
              <a:t>)</a:t>
            </a:r>
          </a:p>
          <a:p>
            <a:pPr lvl="0"/>
            <a:endParaRPr lang="en-US" sz="1600" dirty="0"/>
          </a:p>
          <a:p>
            <a:pPr lvl="0"/>
            <a:r>
              <a:rPr lang="da-DK" sz="1600" dirty="0"/>
              <a:t>D. S. </a:t>
            </a:r>
            <a:r>
              <a:rPr lang="da-DK" sz="1600" dirty="0" err="1"/>
              <a:t>Koltick</a:t>
            </a:r>
            <a:r>
              <a:rPr lang="da-DK" sz="1600" dirty="0"/>
              <a:t>, et al., ”</a:t>
            </a:r>
            <a:r>
              <a:rPr lang="da-DK" sz="1600" dirty="0" err="1"/>
              <a:t>Characterization</a:t>
            </a:r>
            <a:r>
              <a:rPr lang="da-DK" sz="1600" dirty="0"/>
              <a:t> of an Associated </a:t>
            </a:r>
            <a:r>
              <a:rPr lang="da-DK" sz="1600" dirty="0" err="1"/>
              <a:t>Particle</a:t>
            </a:r>
            <a:r>
              <a:rPr lang="da-DK" sz="1600" dirty="0"/>
              <a:t> Neutron Generator </a:t>
            </a:r>
            <a:endParaRPr lang="da-DK" sz="1600" dirty="0" smtClean="0"/>
          </a:p>
          <a:p>
            <a:pPr lvl="0"/>
            <a:r>
              <a:rPr lang="da-DK" sz="1600" dirty="0" smtClean="0"/>
              <a:t>With </a:t>
            </a:r>
            <a:r>
              <a:rPr lang="da-DK" sz="1600" dirty="0" err="1"/>
              <a:t>ZnO:Ga</a:t>
            </a:r>
            <a:r>
              <a:rPr lang="da-DK" sz="1600" dirty="0"/>
              <a:t> Alpha-</a:t>
            </a:r>
            <a:r>
              <a:rPr lang="da-DK" sz="1600" dirty="0" err="1"/>
              <a:t>Detector</a:t>
            </a:r>
            <a:r>
              <a:rPr lang="da-DK" sz="1600" dirty="0"/>
              <a:t> and Active </a:t>
            </a:r>
            <a:r>
              <a:rPr lang="da-DK" sz="1600" dirty="0" err="1"/>
              <a:t>Focusing</a:t>
            </a:r>
            <a:r>
              <a:rPr lang="da-DK" sz="1600" dirty="0"/>
              <a:t>”, IEEE Trans. </a:t>
            </a:r>
            <a:r>
              <a:rPr lang="da-DK" sz="1600" dirty="0" err="1"/>
              <a:t>Nucl</a:t>
            </a:r>
            <a:r>
              <a:rPr lang="da-DK" sz="1600" dirty="0"/>
              <a:t>. </a:t>
            </a:r>
            <a:r>
              <a:rPr lang="da-DK" sz="1600" dirty="0" err="1"/>
              <a:t>Sci</a:t>
            </a:r>
            <a:r>
              <a:rPr lang="da-DK" sz="1600" dirty="0"/>
              <a:t>. 56, 1301 (2009</a:t>
            </a:r>
            <a:r>
              <a:rPr lang="da-DK" sz="1600" dirty="0" smtClean="0"/>
              <a:t>)</a:t>
            </a:r>
          </a:p>
          <a:p>
            <a:pPr lvl="0"/>
            <a:endParaRPr lang="en-US" sz="1600" dirty="0"/>
          </a:p>
          <a:p>
            <a:pPr lvl="0"/>
            <a:r>
              <a:rPr lang="da-DK" sz="1600" dirty="0"/>
              <a:t>Y. Wu, et al., ”Sealed operation of a </a:t>
            </a:r>
            <a:r>
              <a:rPr lang="da-DK" sz="1600" dirty="0" err="1"/>
              <a:t>rf</a:t>
            </a:r>
            <a:r>
              <a:rPr lang="da-DK" sz="1600" dirty="0"/>
              <a:t> driven ion source for a </a:t>
            </a:r>
            <a:r>
              <a:rPr lang="da-DK" sz="1600" dirty="0" err="1"/>
              <a:t>compact</a:t>
            </a:r>
            <a:r>
              <a:rPr lang="da-DK" sz="1600" dirty="0"/>
              <a:t> neutron generator </a:t>
            </a:r>
            <a:endParaRPr lang="da-DK" sz="1600" dirty="0" smtClean="0"/>
          </a:p>
          <a:p>
            <a:pPr lvl="0"/>
            <a:r>
              <a:rPr lang="da-DK" sz="1600" dirty="0" smtClean="0"/>
              <a:t>to </a:t>
            </a:r>
            <a:r>
              <a:rPr lang="da-DK" sz="1600" dirty="0" err="1"/>
              <a:t>be</a:t>
            </a:r>
            <a:r>
              <a:rPr lang="da-DK" sz="1600" dirty="0"/>
              <a:t> </a:t>
            </a:r>
            <a:r>
              <a:rPr lang="da-DK" sz="1600" dirty="0" err="1"/>
              <a:t>used</a:t>
            </a:r>
            <a:r>
              <a:rPr lang="da-DK" sz="1600" dirty="0"/>
              <a:t> for </a:t>
            </a:r>
            <a:r>
              <a:rPr lang="da-DK" sz="1600" dirty="0" err="1"/>
              <a:t>associated</a:t>
            </a:r>
            <a:r>
              <a:rPr lang="da-DK" sz="1600" dirty="0"/>
              <a:t> </a:t>
            </a:r>
            <a:r>
              <a:rPr lang="da-DK" sz="1600" dirty="0" err="1"/>
              <a:t>particle</a:t>
            </a:r>
            <a:r>
              <a:rPr lang="da-DK" sz="1600" dirty="0"/>
              <a:t> </a:t>
            </a:r>
            <a:r>
              <a:rPr lang="da-DK" sz="1600" dirty="0" err="1"/>
              <a:t>imaging</a:t>
            </a:r>
            <a:r>
              <a:rPr lang="da-DK" sz="1600" dirty="0"/>
              <a:t>”, Rev. </a:t>
            </a:r>
            <a:r>
              <a:rPr lang="da-DK" sz="1600" dirty="0" err="1"/>
              <a:t>Sci</a:t>
            </a:r>
            <a:r>
              <a:rPr lang="da-DK" sz="1600" dirty="0"/>
              <a:t>. </a:t>
            </a:r>
            <a:r>
              <a:rPr lang="da-DK" sz="1600" dirty="0" err="1"/>
              <a:t>Instrum</a:t>
            </a:r>
            <a:r>
              <a:rPr lang="da-DK" sz="1600" dirty="0"/>
              <a:t>. 81, 02B908 (2010</a:t>
            </a:r>
            <a:r>
              <a:rPr lang="da-DK" sz="1600" dirty="0" smtClean="0"/>
              <a:t>)</a:t>
            </a:r>
          </a:p>
          <a:p>
            <a:pPr lvl="0"/>
            <a:endParaRPr lang="en-US" sz="1600" dirty="0"/>
          </a:p>
          <a:p>
            <a:pPr lvl="0"/>
            <a:r>
              <a:rPr lang="da-DK" sz="1600" dirty="0"/>
              <a:t>C. </a:t>
            </a:r>
            <a:r>
              <a:rPr lang="da-DK" sz="1600" dirty="0" err="1"/>
              <a:t>Hagmann</a:t>
            </a:r>
            <a:r>
              <a:rPr lang="da-DK" sz="1600" dirty="0"/>
              <a:t>, et al., ”Active </a:t>
            </a:r>
            <a:r>
              <a:rPr lang="da-DK" sz="1600" dirty="0" err="1"/>
              <a:t>Detection</a:t>
            </a:r>
            <a:r>
              <a:rPr lang="da-DK" sz="1600" dirty="0"/>
              <a:t> of </a:t>
            </a:r>
            <a:r>
              <a:rPr lang="da-DK" sz="1600" dirty="0" err="1"/>
              <a:t>Shielded</a:t>
            </a:r>
            <a:r>
              <a:rPr lang="da-DK" sz="1600" dirty="0"/>
              <a:t> SNM With 60-keV Neutrons”, </a:t>
            </a:r>
            <a:endParaRPr lang="da-DK" sz="1600" dirty="0" smtClean="0"/>
          </a:p>
          <a:p>
            <a:pPr lvl="0"/>
            <a:r>
              <a:rPr lang="da-DK" sz="1600" dirty="0" smtClean="0"/>
              <a:t>IEEE </a:t>
            </a:r>
            <a:r>
              <a:rPr lang="da-DK" sz="1600" dirty="0"/>
              <a:t>Trans. </a:t>
            </a:r>
            <a:r>
              <a:rPr lang="da-DK" sz="1600" dirty="0" err="1"/>
              <a:t>Nucl</a:t>
            </a:r>
            <a:r>
              <a:rPr lang="da-DK" sz="1600" dirty="0"/>
              <a:t>. </a:t>
            </a:r>
            <a:r>
              <a:rPr lang="da-DK" sz="1600" dirty="0" err="1"/>
              <a:t>Sci</a:t>
            </a:r>
            <a:r>
              <a:rPr lang="da-DK" sz="1600" dirty="0"/>
              <a:t>. 56, 1215 (2009</a:t>
            </a:r>
            <a:r>
              <a:rPr lang="da-DK" sz="1600" dirty="0" smtClean="0"/>
              <a:t>)</a:t>
            </a:r>
          </a:p>
          <a:p>
            <a:pPr lvl="0"/>
            <a:endParaRPr lang="en-US" sz="1600" dirty="0"/>
          </a:p>
          <a:p>
            <a:pPr lvl="0"/>
            <a:r>
              <a:rPr lang="da-DK" sz="1600" dirty="0"/>
              <a:t>E. B. Norman, et al., ”Signatures of fissile </a:t>
            </a:r>
            <a:r>
              <a:rPr lang="da-DK" sz="1600" dirty="0" err="1"/>
              <a:t>materials</a:t>
            </a:r>
            <a:r>
              <a:rPr lang="da-DK" sz="1600" dirty="0"/>
              <a:t>: </a:t>
            </a:r>
            <a:r>
              <a:rPr lang="da-DK" sz="1600" dirty="0" err="1"/>
              <a:t>high-energy</a:t>
            </a:r>
            <a:r>
              <a:rPr lang="da-DK" sz="1600" dirty="0"/>
              <a:t> g </a:t>
            </a:r>
            <a:r>
              <a:rPr lang="da-DK" sz="1600" dirty="0" err="1"/>
              <a:t>rays</a:t>
            </a:r>
            <a:r>
              <a:rPr lang="da-DK" sz="1600" dirty="0"/>
              <a:t> </a:t>
            </a:r>
            <a:r>
              <a:rPr lang="da-DK" sz="1600" dirty="0" err="1"/>
              <a:t>following</a:t>
            </a:r>
            <a:r>
              <a:rPr lang="da-DK" sz="1600" dirty="0"/>
              <a:t> fission”, </a:t>
            </a:r>
            <a:endParaRPr lang="da-DK" sz="1600" dirty="0" smtClean="0"/>
          </a:p>
          <a:p>
            <a:pPr lvl="0"/>
            <a:r>
              <a:rPr lang="da-DK" sz="1600" dirty="0" err="1" smtClean="0"/>
              <a:t>Nucl</a:t>
            </a:r>
            <a:r>
              <a:rPr lang="da-DK" sz="1600" dirty="0"/>
              <a:t>. </a:t>
            </a:r>
            <a:r>
              <a:rPr lang="da-DK" sz="1600" dirty="0" err="1"/>
              <a:t>Instrum</a:t>
            </a:r>
            <a:r>
              <a:rPr lang="da-DK" sz="1600" dirty="0"/>
              <a:t>. Methods A 521, 608 (2004)</a:t>
            </a:r>
            <a:endParaRPr lang="en-US" sz="1600" dirty="0"/>
          </a:p>
          <a:p>
            <a:r>
              <a:rPr lang="da-DK" sz="1600" dirty="0"/>
              <a:t> </a:t>
            </a:r>
            <a:endParaRPr lang="en-US" sz="1600" dirty="0"/>
          </a:p>
          <a:p>
            <a:endParaRPr lang="en-US" sz="1600" dirty="0"/>
          </a:p>
        </p:txBody>
      </p:sp>
    </p:spTree>
    <p:extLst>
      <p:ext uri="{BB962C8B-B14F-4D97-AF65-F5344CB8AC3E}">
        <p14:creationId xmlns:p14="http://schemas.microsoft.com/office/powerpoint/2010/main" val="128626422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neutron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a:t>
            </a:fld>
            <a:endParaRPr lang="en-US"/>
          </a:p>
        </p:txBody>
      </p:sp>
      <p:sp>
        <p:nvSpPr>
          <p:cNvPr id="5" name="Rectangle 4"/>
          <p:cNvSpPr/>
          <p:nvPr/>
        </p:nvSpPr>
        <p:spPr>
          <a:xfrm>
            <a:off x="304800" y="1143000"/>
            <a:ext cx="8610600" cy="1477328"/>
          </a:xfrm>
          <a:prstGeom prst="rect">
            <a:avLst/>
          </a:prstGeom>
        </p:spPr>
        <p:txBody>
          <a:bodyPr wrap="square">
            <a:spAutoFit/>
          </a:bodyPr>
          <a:lstStyle/>
          <a:p>
            <a:r>
              <a:rPr lang="en-US" sz="1800" u="sng" dirty="0">
                <a:latin typeface="Arial"/>
                <a:cs typeface="Arial"/>
              </a:rPr>
              <a:t>Advantages of using delayed over prompt neutrons for </a:t>
            </a:r>
            <a:r>
              <a:rPr lang="en-US" sz="1800" u="sng" dirty="0" smtClean="0">
                <a:latin typeface="Arial"/>
                <a:cs typeface="Arial"/>
              </a:rPr>
              <a:t>detection</a:t>
            </a:r>
          </a:p>
          <a:p>
            <a:pPr marL="285750" indent="-285750">
              <a:buFontTx/>
              <a:buChar char="-"/>
            </a:pPr>
            <a:r>
              <a:rPr lang="en-US" sz="1800" dirty="0" smtClean="0">
                <a:latin typeface="Arial"/>
                <a:cs typeface="Arial"/>
              </a:rPr>
              <a:t>can </a:t>
            </a:r>
            <a:r>
              <a:rPr lang="en-US" sz="1800" dirty="0">
                <a:latin typeface="Arial"/>
                <a:cs typeface="Arial"/>
              </a:rPr>
              <a:t>be distinguished from source neutrons and </a:t>
            </a:r>
            <a:r>
              <a:rPr lang="en-US" sz="1800" dirty="0" err="1">
                <a:latin typeface="Arial"/>
                <a:cs typeface="Arial"/>
              </a:rPr>
              <a:t>photoneutrons</a:t>
            </a:r>
            <a:r>
              <a:rPr lang="en-US" sz="1800" dirty="0">
                <a:latin typeface="Arial"/>
                <a:cs typeface="Arial"/>
              </a:rPr>
              <a:t> using time </a:t>
            </a:r>
            <a:r>
              <a:rPr lang="en-US" sz="1800" dirty="0" smtClean="0">
                <a:latin typeface="Arial"/>
                <a:cs typeface="Arial"/>
              </a:rPr>
              <a:t>discrimination</a:t>
            </a:r>
          </a:p>
          <a:p>
            <a:pPr marL="285750" indent="-285750">
              <a:buFontTx/>
              <a:buChar char="-"/>
            </a:pPr>
            <a:r>
              <a:rPr lang="en-US" sz="1800" dirty="0" smtClean="0">
                <a:latin typeface="Arial"/>
                <a:cs typeface="Arial"/>
              </a:rPr>
              <a:t>the </a:t>
            </a:r>
            <a:r>
              <a:rPr lang="en-US" sz="1800" dirty="0">
                <a:latin typeface="Arial"/>
                <a:cs typeface="Arial"/>
              </a:rPr>
              <a:t>value and the temporal behavior of the delayed neutron yield vary significantly, allowing distinguishing between the nuclear materials</a:t>
            </a:r>
          </a:p>
        </p:txBody>
      </p:sp>
      <p:pic>
        <p:nvPicPr>
          <p:cNvPr id="6" name="Picture 5"/>
          <p:cNvPicPr>
            <a:picLocks noChangeAspect="1"/>
          </p:cNvPicPr>
          <p:nvPr/>
        </p:nvPicPr>
        <p:blipFill>
          <a:blip r:embed="rId3" cstate="print"/>
          <a:stretch>
            <a:fillRect/>
          </a:stretch>
        </p:blipFill>
        <p:spPr>
          <a:xfrm>
            <a:off x="1524000" y="2667000"/>
            <a:ext cx="6096000" cy="3620394"/>
          </a:xfrm>
          <a:prstGeom prst="rect">
            <a:avLst/>
          </a:prstGeom>
        </p:spPr>
      </p:pic>
    </p:spTree>
    <p:extLst>
      <p:ext uri="{BB962C8B-B14F-4D97-AF65-F5344CB8AC3E}">
        <p14:creationId xmlns:p14="http://schemas.microsoft.com/office/powerpoint/2010/main" val="18922243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Associated particle imaging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5</a:t>
            </a:fld>
            <a:endParaRPr lang="en-US"/>
          </a:p>
        </p:txBody>
      </p:sp>
      <p:pic>
        <p:nvPicPr>
          <p:cNvPr id="5" name="Picture 4"/>
          <p:cNvPicPr>
            <a:picLocks noChangeAspect="1"/>
          </p:cNvPicPr>
          <p:nvPr/>
        </p:nvPicPr>
        <p:blipFill>
          <a:blip r:embed="rId3" cstate="print"/>
          <a:stretch>
            <a:fillRect/>
          </a:stretch>
        </p:blipFill>
        <p:spPr>
          <a:xfrm>
            <a:off x="1905000" y="1143000"/>
            <a:ext cx="5105400" cy="3210943"/>
          </a:xfrm>
          <a:prstGeom prst="rect">
            <a:avLst/>
          </a:prstGeom>
        </p:spPr>
      </p:pic>
      <p:pic>
        <p:nvPicPr>
          <p:cNvPr id="6" name="Picture 5"/>
          <p:cNvPicPr>
            <a:picLocks noChangeAspect="1"/>
          </p:cNvPicPr>
          <p:nvPr/>
        </p:nvPicPr>
        <p:blipFill>
          <a:blip r:embed="rId4" cstate="print"/>
          <a:stretch>
            <a:fillRect/>
          </a:stretch>
        </p:blipFill>
        <p:spPr>
          <a:xfrm>
            <a:off x="2362200" y="4495800"/>
            <a:ext cx="4495800" cy="381000"/>
          </a:xfrm>
          <a:prstGeom prst="rect">
            <a:avLst/>
          </a:prstGeom>
        </p:spPr>
      </p:pic>
      <p:sp>
        <p:nvSpPr>
          <p:cNvPr id="7" name="Rectangle 6"/>
          <p:cNvSpPr/>
          <p:nvPr/>
        </p:nvSpPr>
        <p:spPr>
          <a:xfrm>
            <a:off x="381000" y="4953000"/>
            <a:ext cx="8534400" cy="1477328"/>
          </a:xfrm>
          <a:prstGeom prst="rect">
            <a:avLst/>
          </a:prstGeom>
        </p:spPr>
        <p:txBody>
          <a:bodyPr wrap="square">
            <a:spAutoFit/>
          </a:bodyPr>
          <a:lstStyle/>
          <a:p>
            <a:pPr marL="285750" indent="-285750">
              <a:buFontTx/>
              <a:buChar char="-"/>
            </a:pPr>
            <a:r>
              <a:rPr lang="en-US" sz="1800" b="1" dirty="0" smtClean="0">
                <a:latin typeface="Arial"/>
                <a:cs typeface="Arial"/>
              </a:rPr>
              <a:t>use </a:t>
            </a:r>
            <a:r>
              <a:rPr lang="en-US" sz="1800" b="1" dirty="0">
                <a:latin typeface="Arial"/>
                <a:cs typeface="Arial"/>
              </a:rPr>
              <a:t>coincidence between gammas and alpha particles detected to image </a:t>
            </a:r>
            <a:r>
              <a:rPr lang="en-US" sz="1800" b="1" dirty="0" smtClean="0">
                <a:latin typeface="Arial"/>
                <a:cs typeface="Arial"/>
              </a:rPr>
              <a:t>object</a:t>
            </a:r>
          </a:p>
          <a:p>
            <a:pPr marL="285750" indent="-285750">
              <a:buFontTx/>
              <a:buChar char="-"/>
            </a:pPr>
            <a:r>
              <a:rPr lang="en-US" sz="1800" b="1" dirty="0" smtClean="0">
                <a:latin typeface="Arial"/>
                <a:cs typeface="Arial"/>
              </a:rPr>
              <a:t>detect </a:t>
            </a:r>
            <a:r>
              <a:rPr lang="en-US" sz="1800" b="1" dirty="0">
                <a:latin typeface="Arial"/>
                <a:cs typeface="Arial"/>
              </a:rPr>
              <a:t>alpha particles on position-sensitive </a:t>
            </a:r>
            <a:r>
              <a:rPr lang="en-US" sz="1800" b="1" dirty="0" smtClean="0">
                <a:latin typeface="Arial"/>
                <a:cs typeface="Arial"/>
              </a:rPr>
              <a:t>detector</a:t>
            </a:r>
          </a:p>
          <a:p>
            <a:pPr marL="285750" indent="-285750">
              <a:buFontTx/>
              <a:buChar char="-"/>
            </a:pPr>
            <a:r>
              <a:rPr lang="en-US" sz="1800" b="1" dirty="0" smtClean="0">
                <a:latin typeface="Arial"/>
                <a:cs typeface="Arial"/>
              </a:rPr>
              <a:t>timing </a:t>
            </a:r>
            <a:r>
              <a:rPr lang="en-US" sz="1800" b="1" dirty="0">
                <a:latin typeface="Arial"/>
                <a:cs typeface="Arial"/>
              </a:rPr>
              <a:t>of gammas: distance to </a:t>
            </a:r>
            <a:r>
              <a:rPr lang="en-US" sz="1800" b="1" dirty="0" smtClean="0">
                <a:latin typeface="Arial"/>
                <a:cs typeface="Arial"/>
              </a:rPr>
              <a:t>object</a:t>
            </a:r>
          </a:p>
          <a:p>
            <a:pPr marL="285750" indent="-285750">
              <a:buFontTx/>
              <a:buChar char="-"/>
            </a:pPr>
            <a:r>
              <a:rPr lang="en-US" sz="1800" b="1" dirty="0" smtClean="0">
                <a:latin typeface="Arial"/>
                <a:cs typeface="Arial"/>
              </a:rPr>
              <a:t>effective </a:t>
            </a:r>
            <a:r>
              <a:rPr lang="en-US" sz="1800" b="1" dirty="0">
                <a:latin typeface="Arial"/>
                <a:cs typeface="Arial"/>
              </a:rPr>
              <a:t>electronic collimation method</a:t>
            </a:r>
          </a:p>
        </p:txBody>
      </p:sp>
    </p:spTree>
    <p:extLst>
      <p:ext uri="{BB962C8B-B14F-4D97-AF65-F5344CB8AC3E}">
        <p14:creationId xmlns:p14="http://schemas.microsoft.com/office/powerpoint/2010/main" val="24687584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Associated particle imaging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6</a:t>
            </a:fld>
            <a:endParaRPr lang="en-US"/>
          </a:p>
        </p:txBody>
      </p:sp>
      <p:sp>
        <p:nvSpPr>
          <p:cNvPr id="3" name="Rectangle 2"/>
          <p:cNvSpPr/>
          <p:nvPr/>
        </p:nvSpPr>
        <p:spPr>
          <a:xfrm>
            <a:off x="533400" y="1600200"/>
            <a:ext cx="8305800" cy="2862323"/>
          </a:xfrm>
          <a:prstGeom prst="rect">
            <a:avLst/>
          </a:prstGeom>
        </p:spPr>
        <p:txBody>
          <a:bodyPr wrap="square">
            <a:spAutoFit/>
          </a:bodyPr>
          <a:lstStyle/>
          <a:p>
            <a:r>
              <a:rPr lang="en-US" sz="1800" b="1" dirty="0">
                <a:latin typeface="Arial"/>
                <a:cs typeface="Arial"/>
              </a:rPr>
              <a:t>Limitation of APM: random coincidence rate</a:t>
            </a:r>
          </a:p>
          <a:p>
            <a:pPr marL="457200" indent="-457200">
              <a:buFontTx/>
              <a:buChar char="-"/>
            </a:pPr>
            <a:r>
              <a:rPr lang="en-US" sz="1800" b="1" dirty="0" smtClean="0">
                <a:latin typeface="Arial"/>
                <a:cs typeface="Arial"/>
              </a:rPr>
              <a:t>once </a:t>
            </a:r>
            <a:r>
              <a:rPr lang="en-US" sz="1800" b="1" dirty="0">
                <a:latin typeface="Arial"/>
                <a:cs typeface="Arial"/>
              </a:rPr>
              <a:t>neutron is emitted, must wait to detect (or not detect) gamma-ray until the next neutron is </a:t>
            </a:r>
            <a:r>
              <a:rPr lang="en-US" sz="1800" b="1" dirty="0" smtClean="0">
                <a:latin typeface="Arial"/>
                <a:cs typeface="Arial"/>
              </a:rPr>
              <a:t>produced</a:t>
            </a:r>
          </a:p>
          <a:p>
            <a:pPr marL="457200" indent="-457200">
              <a:buFontTx/>
              <a:buChar char="-"/>
            </a:pPr>
            <a:endParaRPr lang="en-US" sz="1800" b="1" dirty="0">
              <a:latin typeface="Arial"/>
              <a:cs typeface="Arial"/>
            </a:endParaRPr>
          </a:p>
          <a:p>
            <a:r>
              <a:rPr lang="en-US" sz="1800" b="1" u="sng" dirty="0">
                <a:latin typeface="Arial"/>
                <a:cs typeface="Arial"/>
              </a:rPr>
              <a:t>Example: 100 ns between neutron production and </a:t>
            </a:r>
            <a:r>
              <a:rPr lang="en-US" sz="1800" b="1" u="sng" dirty="0" smtClean="0">
                <a:latin typeface="Arial"/>
                <a:cs typeface="Arial"/>
              </a:rPr>
              <a:t>detection</a:t>
            </a:r>
          </a:p>
          <a:p>
            <a:endParaRPr lang="en-US" sz="1800" b="1" u="sng" dirty="0">
              <a:latin typeface="Arial"/>
              <a:cs typeface="Arial"/>
            </a:endParaRPr>
          </a:p>
          <a:p>
            <a:pPr marL="285750" indent="-285750">
              <a:buFontTx/>
              <a:buChar char="-"/>
            </a:pPr>
            <a:r>
              <a:rPr lang="en-US" sz="1800" b="1" dirty="0" smtClean="0">
                <a:latin typeface="Arial"/>
                <a:cs typeface="Arial"/>
              </a:rPr>
              <a:t>cannot </a:t>
            </a:r>
            <a:r>
              <a:rPr lang="en-US" sz="1800" b="1" dirty="0">
                <a:latin typeface="Arial"/>
                <a:cs typeface="Arial"/>
              </a:rPr>
              <a:t>exceed ~10</a:t>
            </a:r>
            <a:r>
              <a:rPr lang="en-US" sz="1800" b="1" baseline="30000" dirty="0">
                <a:latin typeface="Arial"/>
                <a:cs typeface="Arial"/>
              </a:rPr>
              <a:t>6</a:t>
            </a:r>
            <a:r>
              <a:rPr lang="en-US" sz="1800" b="1" dirty="0">
                <a:latin typeface="Arial"/>
                <a:cs typeface="Arial"/>
              </a:rPr>
              <a:t> n/s sent towards the </a:t>
            </a:r>
            <a:r>
              <a:rPr lang="en-US" sz="1800" b="1" dirty="0" smtClean="0">
                <a:latin typeface="Arial"/>
                <a:cs typeface="Arial"/>
              </a:rPr>
              <a:t>target</a:t>
            </a:r>
          </a:p>
          <a:p>
            <a:pPr marL="285750" indent="-285750">
              <a:buFontTx/>
              <a:buChar char="-"/>
            </a:pPr>
            <a:r>
              <a:rPr lang="en-US" sz="1800" b="1" dirty="0" smtClean="0">
                <a:latin typeface="Arial"/>
                <a:cs typeface="Arial"/>
              </a:rPr>
              <a:t>depending </a:t>
            </a:r>
            <a:r>
              <a:rPr lang="en-US" sz="1800" b="1" dirty="0">
                <a:latin typeface="Arial"/>
                <a:cs typeface="Arial"/>
              </a:rPr>
              <a:t>on solid angle select the neutron generator </a:t>
            </a:r>
            <a:r>
              <a:rPr lang="en-US" sz="1800" b="1" dirty="0" smtClean="0">
                <a:latin typeface="Arial"/>
                <a:cs typeface="Arial"/>
              </a:rPr>
              <a:t>rate (</a:t>
            </a:r>
            <a:r>
              <a:rPr lang="en-US" sz="1800" b="1" dirty="0">
                <a:latin typeface="Arial"/>
                <a:cs typeface="Arial"/>
              </a:rPr>
              <a:t>typically 10</a:t>
            </a:r>
            <a:r>
              <a:rPr lang="en-US" sz="1800" b="1" baseline="30000" dirty="0">
                <a:latin typeface="Arial"/>
                <a:cs typeface="Arial"/>
              </a:rPr>
              <a:t>7</a:t>
            </a:r>
            <a:r>
              <a:rPr lang="en-US" sz="1800" b="1" dirty="0">
                <a:latin typeface="Arial"/>
                <a:cs typeface="Arial"/>
              </a:rPr>
              <a:t> - 10</a:t>
            </a:r>
            <a:r>
              <a:rPr lang="en-US" sz="1800" b="1" baseline="30000" dirty="0">
                <a:latin typeface="Arial"/>
                <a:cs typeface="Arial"/>
              </a:rPr>
              <a:t>8 </a:t>
            </a:r>
            <a:r>
              <a:rPr lang="en-US" sz="1800" b="1" dirty="0">
                <a:latin typeface="Arial"/>
                <a:cs typeface="Arial"/>
              </a:rPr>
              <a:t>/s</a:t>
            </a:r>
            <a:r>
              <a:rPr lang="en-US" sz="1800" b="1" dirty="0" smtClean="0">
                <a:latin typeface="Arial"/>
                <a:cs typeface="Arial"/>
              </a:rPr>
              <a:t>)</a:t>
            </a:r>
          </a:p>
          <a:p>
            <a:pPr marL="285750" indent="-285750">
              <a:buFontTx/>
              <a:buChar char="-"/>
            </a:pPr>
            <a:r>
              <a:rPr lang="en-US" sz="1800" b="1" dirty="0" smtClean="0">
                <a:latin typeface="Arial"/>
                <a:cs typeface="Arial"/>
              </a:rPr>
              <a:t>best</a:t>
            </a:r>
            <a:r>
              <a:rPr lang="en-US" sz="1800" b="1" dirty="0">
                <a:latin typeface="Arial"/>
                <a:cs typeface="Arial"/>
              </a:rPr>
              <a:t>: low-current, highly focused beam</a:t>
            </a:r>
          </a:p>
        </p:txBody>
      </p:sp>
    </p:spTree>
    <p:extLst>
      <p:ext uri="{BB962C8B-B14F-4D97-AF65-F5344CB8AC3E}">
        <p14:creationId xmlns:p14="http://schemas.microsoft.com/office/powerpoint/2010/main" val="6131148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Associated particle imaging (3)</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7</a:t>
            </a:fld>
            <a:endParaRPr lang="en-US"/>
          </a:p>
        </p:txBody>
      </p:sp>
      <p:pic>
        <p:nvPicPr>
          <p:cNvPr id="5" name="Picture 4"/>
          <p:cNvPicPr>
            <a:picLocks noChangeAspect="1"/>
          </p:cNvPicPr>
          <p:nvPr/>
        </p:nvPicPr>
        <p:blipFill>
          <a:blip r:embed="rId3" cstate="print"/>
          <a:stretch>
            <a:fillRect/>
          </a:stretch>
        </p:blipFill>
        <p:spPr>
          <a:xfrm>
            <a:off x="381000" y="1600200"/>
            <a:ext cx="4748602" cy="3378200"/>
          </a:xfrm>
          <a:prstGeom prst="rect">
            <a:avLst/>
          </a:prstGeom>
        </p:spPr>
      </p:pic>
      <p:sp>
        <p:nvSpPr>
          <p:cNvPr id="6" name="Rectangle 5"/>
          <p:cNvSpPr/>
          <p:nvPr/>
        </p:nvSpPr>
        <p:spPr>
          <a:xfrm>
            <a:off x="685800" y="1219200"/>
            <a:ext cx="3886200" cy="369332"/>
          </a:xfrm>
          <a:prstGeom prst="rect">
            <a:avLst/>
          </a:prstGeom>
        </p:spPr>
        <p:txBody>
          <a:bodyPr wrap="square">
            <a:spAutoFit/>
          </a:bodyPr>
          <a:lstStyle/>
          <a:p>
            <a:r>
              <a:rPr lang="en-US" sz="1800" b="1" dirty="0">
                <a:latin typeface="Arial"/>
                <a:cs typeface="Arial"/>
              </a:rPr>
              <a:t>Alpha particle transducer for API</a:t>
            </a:r>
          </a:p>
        </p:txBody>
      </p:sp>
      <p:pic>
        <p:nvPicPr>
          <p:cNvPr id="7" name="Picture 6"/>
          <p:cNvPicPr>
            <a:picLocks noChangeAspect="1"/>
          </p:cNvPicPr>
          <p:nvPr/>
        </p:nvPicPr>
        <p:blipFill>
          <a:blip r:embed="rId4" cstate="print"/>
          <a:stretch>
            <a:fillRect/>
          </a:stretch>
        </p:blipFill>
        <p:spPr>
          <a:xfrm>
            <a:off x="609600" y="5181600"/>
            <a:ext cx="1295400" cy="933179"/>
          </a:xfrm>
          <a:prstGeom prst="rect">
            <a:avLst/>
          </a:prstGeom>
        </p:spPr>
      </p:pic>
      <p:pic>
        <p:nvPicPr>
          <p:cNvPr id="8" name="Picture 7"/>
          <p:cNvPicPr>
            <a:picLocks noChangeAspect="1"/>
          </p:cNvPicPr>
          <p:nvPr/>
        </p:nvPicPr>
        <p:blipFill>
          <a:blip r:embed="rId5" cstate="print"/>
          <a:stretch>
            <a:fillRect/>
          </a:stretch>
        </p:blipFill>
        <p:spPr>
          <a:xfrm>
            <a:off x="5715000" y="1371600"/>
            <a:ext cx="2902347" cy="2616200"/>
          </a:xfrm>
          <a:prstGeom prst="rect">
            <a:avLst/>
          </a:prstGeom>
        </p:spPr>
      </p:pic>
      <p:sp>
        <p:nvSpPr>
          <p:cNvPr id="9" name="Rectangle 8"/>
          <p:cNvSpPr/>
          <p:nvPr/>
        </p:nvSpPr>
        <p:spPr>
          <a:xfrm>
            <a:off x="5791200" y="4038600"/>
            <a:ext cx="2813992" cy="369332"/>
          </a:xfrm>
          <a:prstGeom prst="rect">
            <a:avLst/>
          </a:prstGeom>
        </p:spPr>
        <p:txBody>
          <a:bodyPr wrap="none">
            <a:spAutoFit/>
          </a:bodyPr>
          <a:lstStyle/>
          <a:p>
            <a:r>
              <a:rPr lang="en-US" sz="1800" b="1" dirty="0">
                <a:latin typeface="Arial"/>
                <a:cs typeface="Arial"/>
              </a:rPr>
              <a:t>use scintillation coating</a:t>
            </a:r>
          </a:p>
        </p:txBody>
      </p:sp>
      <p:sp>
        <p:nvSpPr>
          <p:cNvPr id="10" name="Rectangle 9"/>
          <p:cNvSpPr/>
          <p:nvPr/>
        </p:nvSpPr>
        <p:spPr>
          <a:xfrm>
            <a:off x="5181600" y="4800600"/>
            <a:ext cx="3429000" cy="646331"/>
          </a:xfrm>
          <a:prstGeom prst="rect">
            <a:avLst/>
          </a:prstGeom>
        </p:spPr>
        <p:txBody>
          <a:bodyPr wrap="square">
            <a:spAutoFit/>
          </a:bodyPr>
          <a:lstStyle/>
          <a:p>
            <a:pPr marL="285750" indent="-285750">
              <a:buFontTx/>
              <a:buChar char="-"/>
            </a:pPr>
            <a:r>
              <a:rPr lang="en-US" sz="1800" b="1" dirty="0" smtClean="0">
                <a:latin typeface="Arial"/>
                <a:cs typeface="Arial"/>
              </a:rPr>
              <a:t>average </a:t>
            </a:r>
            <a:r>
              <a:rPr lang="en-US" sz="1800" b="1" dirty="0">
                <a:latin typeface="Arial"/>
                <a:cs typeface="Arial"/>
              </a:rPr>
              <a:t>light output of 20 photoelectrons per </a:t>
            </a:r>
            <a:r>
              <a:rPr lang="en-US" sz="1800" b="1" dirty="0" smtClean="0">
                <a:latin typeface="Arial"/>
                <a:cs typeface="Arial"/>
              </a:rPr>
              <a:t>event</a:t>
            </a:r>
          </a:p>
        </p:txBody>
      </p:sp>
    </p:spTree>
    <p:extLst>
      <p:ext uri="{BB962C8B-B14F-4D97-AF65-F5344CB8AC3E}">
        <p14:creationId xmlns:p14="http://schemas.microsoft.com/office/powerpoint/2010/main" val="39052648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 neutron generators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8</a:t>
            </a:fld>
            <a:endParaRPr lang="en-US"/>
          </a:p>
        </p:txBody>
      </p:sp>
      <p:sp>
        <p:nvSpPr>
          <p:cNvPr id="5" name="Rectangle 4"/>
          <p:cNvSpPr/>
          <p:nvPr/>
        </p:nvSpPr>
        <p:spPr>
          <a:xfrm>
            <a:off x="304800" y="1295400"/>
            <a:ext cx="2544724" cy="369332"/>
          </a:xfrm>
          <a:prstGeom prst="rect">
            <a:avLst/>
          </a:prstGeom>
        </p:spPr>
        <p:txBody>
          <a:bodyPr wrap="none">
            <a:spAutoFit/>
          </a:bodyPr>
          <a:lstStyle/>
          <a:p>
            <a:r>
              <a:rPr lang="en-US" sz="1800" b="1" dirty="0">
                <a:latin typeface="Arial"/>
                <a:cs typeface="Arial"/>
              </a:rPr>
              <a:t>Reactions of interest:</a:t>
            </a:r>
          </a:p>
        </p:txBody>
      </p:sp>
      <p:pic>
        <p:nvPicPr>
          <p:cNvPr id="6" name="Picture 5"/>
          <p:cNvPicPr>
            <a:picLocks noChangeAspect="1"/>
          </p:cNvPicPr>
          <p:nvPr/>
        </p:nvPicPr>
        <p:blipFill>
          <a:blip r:embed="rId3" cstate="print"/>
          <a:stretch>
            <a:fillRect/>
          </a:stretch>
        </p:blipFill>
        <p:spPr>
          <a:xfrm>
            <a:off x="304800" y="1752600"/>
            <a:ext cx="4775200" cy="1272339"/>
          </a:xfrm>
          <a:prstGeom prst="rect">
            <a:avLst/>
          </a:prstGeom>
        </p:spPr>
      </p:pic>
      <p:pic>
        <p:nvPicPr>
          <p:cNvPr id="7" name="Picture 6"/>
          <p:cNvPicPr>
            <a:picLocks noChangeAspect="1"/>
          </p:cNvPicPr>
          <p:nvPr/>
        </p:nvPicPr>
        <p:blipFill>
          <a:blip r:embed="rId4" cstate="print"/>
          <a:stretch>
            <a:fillRect/>
          </a:stretch>
        </p:blipFill>
        <p:spPr>
          <a:xfrm>
            <a:off x="5257800" y="1143000"/>
            <a:ext cx="3511651" cy="5105400"/>
          </a:xfrm>
          <a:prstGeom prst="rect">
            <a:avLst/>
          </a:prstGeom>
        </p:spPr>
      </p:pic>
    </p:spTree>
    <p:extLst>
      <p:ext uri="{BB962C8B-B14F-4D97-AF65-F5344CB8AC3E}">
        <p14:creationId xmlns:p14="http://schemas.microsoft.com/office/powerpoint/2010/main" val="2828418109"/>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2629</Words>
  <Application>Microsoft Office PowerPoint</Application>
  <PresentationFormat>On-screen Show (4:3)</PresentationFormat>
  <Paragraphs>423</Paragraphs>
  <Slides>43</Slides>
  <Notes>43</Notes>
  <HiddenSlides>12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2" baseType="lpstr">
      <vt:lpstr>ＭＳ Ｐゴシック</vt:lpstr>
      <vt:lpstr>Arial</vt:lpstr>
      <vt:lpstr>Calibri</vt:lpstr>
      <vt:lpstr>Courier New</vt:lpstr>
      <vt:lpstr>Symbol</vt:lpstr>
      <vt:lpstr>Wingdings</vt:lpstr>
      <vt:lpstr>Office Theme</vt:lpstr>
      <vt:lpstr>Document</vt:lpstr>
      <vt:lpstr>Worksheet</vt:lpstr>
      <vt:lpstr>Range of photons and protons in air</vt:lpstr>
      <vt:lpstr>Why high energy photons?</vt:lpstr>
      <vt:lpstr>The nuclear carwash: interrogation with neutrons</vt:lpstr>
      <vt:lpstr>Neutron sources for active interrogation</vt:lpstr>
      <vt:lpstr>Delayed neutron detection</vt:lpstr>
      <vt:lpstr>Associated particle imaging (1)</vt:lpstr>
      <vt:lpstr>Associated particle imaging (2)</vt:lpstr>
      <vt:lpstr>Associated particle imaging (3)</vt:lpstr>
      <vt:lpstr>Compact neutron generators (1)</vt:lpstr>
      <vt:lpstr>Compact neutron generators (2)</vt:lpstr>
      <vt:lpstr>Active detection of shielded SNM with 60-keV neutrons (1)</vt:lpstr>
      <vt:lpstr>Active detection of shielded SNM with 60-keV neutrons (2)</vt:lpstr>
      <vt:lpstr>p-7Li source</vt:lpstr>
      <vt:lpstr>Expected signal</vt:lpstr>
      <vt:lpstr>Measured signal</vt:lpstr>
      <vt:lpstr>Beta-delayed gammas following fission for SNM detection</vt:lpstr>
      <vt:lpstr>The Nuclear Car Wash: delayed fission gamma-ray detection (1)</vt:lpstr>
      <vt:lpstr>The Nuclear Car Wash: delayed fission gamma-ray detection (2)</vt:lpstr>
      <vt:lpstr>Why use protons for active interrogation</vt:lpstr>
      <vt:lpstr>Simple estimates</vt:lpstr>
      <vt:lpstr>Example 1</vt:lpstr>
      <vt:lpstr>Example 2</vt:lpstr>
      <vt:lpstr>Proton beam spread - size</vt:lpstr>
      <vt:lpstr>Proton beam spread - energy</vt:lpstr>
      <vt:lpstr>Neutron energy distribution at distance</vt:lpstr>
      <vt:lpstr>Time of arrival as function of final energy</vt:lpstr>
      <vt:lpstr>Proton probe signatures</vt:lpstr>
      <vt:lpstr>Proton probes</vt:lpstr>
      <vt:lpstr>Proton produced delayed neutrons</vt:lpstr>
      <vt:lpstr>Proton-induced delayed neutron characteristics</vt:lpstr>
      <vt:lpstr>Problem with proton-induced delayed neutron signature</vt:lpstr>
      <vt:lpstr>Proton-induced delayed gamma measurement</vt:lpstr>
      <vt:lpstr>Neutron induced delayed gammas</vt:lpstr>
      <vt:lpstr>Delayed gammas energy spectrum</vt:lpstr>
      <vt:lpstr>Delayed gammas from neutron interrogation</vt:lpstr>
      <vt:lpstr>Summary of the “big three” source characteristics</vt:lpstr>
      <vt:lpstr>Accelerator produced muon interrogation</vt:lpstr>
      <vt:lpstr>Muonic X-rays</vt:lpstr>
      <vt:lpstr>Muon capture</vt:lpstr>
      <vt:lpstr>Active interrogation: conclusions</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2018-01-25T00:14:05Z</dcterms:modified>
</cp:coreProperties>
</file>